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2" r:id="rId1"/>
  </p:sldMasterIdLst>
  <p:sldIdLst>
    <p:sldId id="256" r:id="rId2"/>
    <p:sldId id="276" r:id="rId3"/>
    <p:sldId id="277" r:id="rId4"/>
    <p:sldId id="278" r:id="rId5"/>
    <p:sldId id="279" r:id="rId6"/>
    <p:sldId id="280" r:id="rId7"/>
    <p:sldId id="281" r:id="rId8"/>
    <p:sldId id="282" r:id="rId9"/>
    <p:sldId id="258" r:id="rId10"/>
    <p:sldId id="257" r:id="rId11"/>
    <p:sldId id="318" r:id="rId12"/>
    <p:sldId id="286" r:id="rId13"/>
    <p:sldId id="287" r:id="rId14"/>
    <p:sldId id="324" r:id="rId15"/>
    <p:sldId id="297" r:id="rId16"/>
    <p:sldId id="283" r:id="rId17"/>
    <p:sldId id="292" r:id="rId18"/>
    <p:sldId id="293" r:id="rId19"/>
    <p:sldId id="294" r:id="rId20"/>
    <p:sldId id="259" r:id="rId21"/>
    <p:sldId id="263" r:id="rId22"/>
    <p:sldId id="306" r:id="rId23"/>
    <p:sldId id="307" r:id="rId24"/>
    <p:sldId id="310" r:id="rId25"/>
    <p:sldId id="311" r:id="rId26"/>
    <p:sldId id="312" r:id="rId27"/>
    <p:sldId id="313" r:id="rId28"/>
    <p:sldId id="314" r:id="rId29"/>
    <p:sldId id="315" r:id="rId30"/>
    <p:sldId id="316" r:id="rId31"/>
    <p:sldId id="317" r:id="rId32"/>
    <p:sldId id="308" r:id="rId33"/>
    <p:sldId id="309" r:id="rId34"/>
    <p:sldId id="260" r:id="rId35"/>
    <p:sldId id="295" r:id="rId36"/>
    <p:sldId id="300" r:id="rId37"/>
    <p:sldId id="264" r:id="rId38"/>
    <p:sldId id="301" r:id="rId39"/>
    <p:sldId id="265" r:id="rId40"/>
    <p:sldId id="266" r:id="rId41"/>
    <p:sldId id="319" r:id="rId42"/>
    <p:sldId id="304" r:id="rId43"/>
    <p:sldId id="261" r:id="rId44"/>
    <p:sldId id="262" r:id="rId45"/>
    <p:sldId id="267" r:id="rId46"/>
    <p:sldId id="268" r:id="rId47"/>
    <p:sldId id="322" r:id="rId48"/>
    <p:sldId id="323" r:id="rId49"/>
    <p:sldId id="321" r:id="rId50"/>
    <p:sldId id="27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145200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1704CA-1FC9-4807-9AED-2424C42BDF1C}" type="datetimeFigureOut">
              <a:rPr lang="en-ZA" smtClean="0"/>
              <a:t>2021/08/24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395392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417172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351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31822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72819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138226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89729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2234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21326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71261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1704CA-1FC9-4807-9AED-2424C42BDF1C}" type="datetimeFigureOut">
              <a:rPr lang="en-ZA" smtClean="0"/>
              <a:t>2021/08/24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389780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1704CA-1FC9-4807-9AED-2424C42BDF1C}" type="datetimeFigureOut">
              <a:rPr lang="en-ZA" smtClean="0"/>
              <a:t>2021/08/24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42663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224947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255331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51704CA-1FC9-4807-9AED-2424C42BDF1C}" type="datetimeFigureOut">
              <a:rPr lang="en-ZA" smtClean="0"/>
              <a:t>2021/08/24</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70919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1704CA-1FC9-4807-9AED-2424C42BDF1C}" type="datetimeFigureOut">
              <a:rPr lang="en-ZA" smtClean="0"/>
              <a:t>2021/08/24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EFD539-0B5C-487D-91B4-5453B4363D10}" type="slidenum">
              <a:rPr lang="en-ZA" smtClean="0"/>
              <a:t>‹#›</a:t>
            </a:fld>
            <a:endParaRPr lang="en-ZA"/>
          </a:p>
        </p:txBody>
      </p:sp>
    </p:spTree>
    <p:extLst>
      <p:ext uri="{BB962C8B-B14F-4D97-AF65-F5344CB8AC3E}">
        <p14:creationId xmlns:p14="http://schemas.microsoft.com/office/powerpoint/2010/main" val="294381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1704CA-1FC9-4807-9AED-2424C42BDF1C}" type="datetimeFigureOut">
              <a:rPr lang="en-ZA" smtClean="0"/>
              <a:t>2021/08/24</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EFD539-0B5C-487D-91B4-5453B4363D10}" type="slidenum">
              <a:rPr lang="en-ZA" smtClean="0"/>
              <a:t>‹#›</a:t>
            </a:fld>
            <a:endParaRPr lang="en-ZA"/>
          </a:p>
        </p:txBody>
      </p:sp>
    </p:spTree>
    <p:extLst>
      <p:ext uri="{BB962C8B-B14F-4D97-AF65-F5344CB8AC3E}">
        <p14:creationId xmlns:p14="http://schemas.microsoft.com/office/powerpoint/2010/main" val="2973134788"/>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docs.google.com/forms/d/e/1FAIpQLScImfCMk9ar8K2t5V9okqiJC1ipr0mxRD0WZVhGHlH_QN82yg/viewform?vc=0&amp;c=0&amp;w=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3691" y="2325189"/>
            <a:ext cx="12335691" cy="1718174"/>
          </a:xfrm>
        </p:spPr>
        <p:txBody>
          <a:bodyPr>
            <a:normAutofit fontScale="90000"/>
          </a:bodyPr>
          <a:lstStyle/>
          <a:p>
            <a:pPr algn="ctr"/>
            <a:r>
              <a:rPr lang="en-US" sz="4000" b="1" dirty="0"/>
              <a:t>Fostering a praxis of spatial justice </a:t>
            </a:r>
            <a:r>
              <a:rPr lang="en-US" sz="4000" b="1" dirty="0" smtClean="0"/>
              <a:t/>
            </a:r>
            <a:br>
              <a:rPr lang="en-US" sz="4000" b="1" dirty="0" smtClean="0"/>
            </a:br>
            <a:r>
              <a:rPr lang="en-US" sz="4000" b="1" dirty="0" smtClean="0"/>
              <a:t>in </a:t>
            </a:r>
            <a:r>
              <a:rPr lang="en-US" sz="4000" b="1" dirty="0"/>
              <a:t>suburban churches: </a:t>
            </a:r>
            <a:r>
              <a:rPr lang="en-US" sz="4000" b="1" dirty="0" smtClean="0"/>
              <a:t/>
            </a:r>
            <a:br>
              <a:rPr lang="en-US" sz="4000" b="1" dirty="0" smtClean="0"/>
            </a:br>
            <a:r>
              <a:rPr lang="en-ZA" sz="4000" dirty="0"/>
              <a:t/>
            </a:r>
            <a:br>
              <a:rPr lang="en-ZA" sz="4000" dirty="0"/>
            </a:br>
            <a:r>
              <a:rPr lang="en-US" sz="4000" b="1" dirty="0"/>
              <a:t>An emancipatory </a:t>
            </a:r>
            <a:r>
              <a:rPr lang="en-US" sz="4000" b="1" dirty="0" smtClean="0"/>
              <a:t>approach</a:t>
            </a:r>
            <a:br>
              <a:rPr lang="en-US" sz="4000" b="1" dirty="0" smtClean="0"/>
            </a:br>
            <a:r>
              <a:rPr lang="en-US" sz="4000" b="1" dirty="0"/>
              <a:t/>
            </a:r>
            <a:br>
              <a:rPr lang="en-US" sz="4000" b="1" dirty="0"/>
            </a:br>
            <a:r>
              <a:rPr lang="en-US" sz="2000" b="1" dirty="0"/>
              <a:t>A</a:t>
            </a:r>
            <a:r>
              <a:rPr lang="en-US" sz="2000" b="1" dirty="0" smtClean="0"/>
              <a:t> research study conducted by Caroline </a:t>
            </a:r>
            <a:r>
              <a:rPr lang="en-US" sz="2000" b="1" dirty="0"/>
              <a:t>P</a:t>
            </a:r>
            <a:r>
              <a:rPr lang="en-US" sz="2000" b="1" dirty="0" smtClean="0"/>
              <a:t>owell towards a Masters in Practical Theology</a:t>
            </a:r>
            <a:br>
              <a:rPr lang="en-US" sz="2000" b="1" dirty="0" smtClean="0"/>
            </a:br>
            <a:r>
              <a:rPr lang="en-US" sz="2000" b="1" dirty="0" smtClean="0"/>
              <a:t>With the </a:t>
            </a:r>
            <a:r>
              <a:rPr lang="en-US" sz="2000" b="1" dirty="0"/>
              <a:t>C</a:t>
            </a:r>
            <a:r>
              <a:rPr lang="en-US" sz="2000" b="1" dirty="0" smtClean="0"/>
              <a:t>entre for Faith and Community, faculty of Theology and Religion, University of Pretoria</a:t>
            </a:r>
            <a:br>
              <a:rPr lang="en-US" sz="2000" b="1" dirty="0" smtClean="0"/>
            </a:br>
            <a:r>
              <a:rPr lang="en-US" sz="2000" b="1" dirty="0" smtClean="0"/>
              <a:t>Academic Supervisor: Prof Stephan de Beer</a:t>
            </a:r>
            <a:r>
              <a:rPr lang="en-ZA" sz="2000" dirty="0"/>
              <a:t/>
            </a:r>
            <a:br>
              <a:rPr lang="en-ZA" sz="2000" dirty="0"/>
            </a:br>
            <a:endParaRPr lang="en-ZA" sz="2000" dirty="0"/>
          </a:p>
        </p:txBody>
      </p:sp>
    </p:spTree>
    <p:extLst>
      <p:ext uri="{BB962C8B-B14F-4D97-AF65-F5344CB8AC3E}">
        <p14:creationId xmlns:p14="http://schemas.microsoft.com/office/powerpoint/2010/main" val="904234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457" y="339634"/>
            <a:ext cx="10724606" cy="6529993"/>
          </a:xfrm>
          <a:prstGeom prst="rect">
            <a:avLst/>
          </a:prstGeom>
        </p:spPr>
        <p:txBody>
          <a:bodyPr wrap="square">
            <a:spAutoFit/>
          </a:bodyPr>
          <a:lstStyle/>
          <a:p>
            <a:pPr>
              <a:lnSpc>
                <a:spcPct val="150000"/>
              </a:lnSpc>
              <a:spcAft>
                <a:spcPts val="1000"/>
              </a:spcAft>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That our geographies and histories are socially produced </a:t>
            </a: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and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not simply given to us by god or nature </a:t>
            </a: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leads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to an awareness that the geographies in which we live can have both positive and negative effects. </a:t>
            </a: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They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can provide advantage and opportunity, stimulate, emancipate, entertain, enchant, enable. </a:t>
            </a: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They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can also constrain opportunity, oppress, imprison, subjugate, disempower, close off possibilities. </a:t>
            </a: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In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our terms, geographies or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spatialities</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can be just as well as unjust, </a:t>
            </a: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and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they are produced through processes that are simultaneously social and spatial, subjective and objective, concretely real and creatively </a:t>
            </a: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imagined.</a:t>
            </a: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Soja</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2010:104</a:t>
            </a: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82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291" y="875211"/>
            <a:ext cx="8569235" cy="5683607"/>
          </a:xfrm>
          <a:prstGeom prst="rect">
            <a:avLst/>
          </a:prstGeom>
        </p:spPr>
        <p:txBody>
          <a:bodyPr wrap="square">
            <a:spAutoFit/>
          </a:bodyPr>
          <a:lstStyle/>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 one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cannot engage the question of space in settler colonies without considering it within the bigger movement of conquest,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colonisation</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and the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universalisation</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of Europe. Space, specifically in the form of land, was the central point of contention between conquerors and the </a:t>
            </a: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conquered</a:t>
            </a:r>
          </a:p>
          <a:p>
            <a:pPr>
              <a:lnSpc>
                <a:spcPct val="150000"/>
              </a:lnSpc>
              <a:spcAft>
                <a:spcPts val="1000"/>
              </a:spcAft>
            </a:pPr>
            <a:endPar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questions raised by a spatial theology </a:t>
            </a:r>
            <a:r>
              <a:rPr lang="en-US" sz="2000" dirty="0" smtClean="0">
                <a:latin typeface="Arial" panose="020B0604020202020204" pitchFamily="34" charset="0"/>
                <a:cs typeface="Arial" panose="020B0604020202020204" pitchFamily="34" charset="0"/>
              </a:rPr>
              <a:t>are </a:t>
            </a:r>
            <a:r>
              <a:rPr lang="en-US" sz="2000" dirty="0">
                <a:latin typeface="Arial" panose="020B0604020202020204" pitchFamily="34" charset="0"/>
                <a:cs typeface="Arial" panose="020B0604020202020204" pitchFamily="34" charset="0"/>
              </a:rPr>
              <a:t>best addressed through the work and mediations of liberation theology. The </a:t>
            </a:r>
            <a:r>
              <a:rPr lang="en-US" sz="2000" dirty="0" err="1">
                <a:latin typeface="Arial" panose="020B0604020202020204" pitchFamily="34" charset="0"/>
                <a:cs typeface="Arial" panose="020B0604020202020204" pitchFamily="34" charset="0"/>
              </a:rPr>
              <a:t>prioritising</a:t>
            </a:r>
            <a:r>
              <a:rPr lang="en-US" sz="2000" dirty="0">
                <a:latin typeface="Arial" panose="020B0604020202020204" pitchFamily="34" charset="0"/>
                <a:cs typeface="Arial" panose="020B0604020202020204" pitchFamily="34" charset="0"/>
              </a:rPr>
              <a:t> of the question of liberation and justice will inevitably lead to the </a:t>
            </a:r>
            <a:r>
              <a:rPr lang="en-US" sz="2000" dirty="0" err="1">
                <a:latin typeface="Arial" panose="020B0604020202020204" pitchFamily="34" charset="0"/>
                <a:cs typeface="Arial" panose="020B0604020202020204" pitchFamily="34" charset="0"/>
              </a:rPr>
              <a:t>prioritising</a:t>
            </a:r>
            <a:r>
              <a:rPr lang="en-US" sz="2000" dirty="0">
                <a:latin typeface="Arial" panose="020B0604020202020204" pitchFamily="34" charset="0"/>
                <a:cs typeface="Arial" panose="020B0604020202020204" pitchFamily="34" charset="0"/>
              </a:rPr>
              <a:t> of questions of space and </a:t>
            </a:r>
            <a:r>
              <a:rPr lang="en-US" sz="2000" dirty="0" smtClean="0">
                <a:latin typeface="Arial" panose="020B0604020202020204" pitchFamily="34" charset="0"/>
                <a:cs typeface="Arial" panose="020B0604020202020204" pitchFamily="34" charset="0"/>
              </a:rPr>
              <a:t>land</a:t>
            </a:r>
          </a:p>
          <a:p>
            <a:pPr>
              <a:lnSpc>
                <a:spcPct val="150000"/>
              </a:lnSpc>
              <a:spcAft>
                <a:spcPts val="1000"/>
              </a:spcAft>
            </a:pP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Delport</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and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Lephakga</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2016)</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206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 y="718457"/>
            <a:ext cx="10006149" cy="4909036"/>
          </a:xfrm>
          <a:prstGeom prst="rect">
            <a:avLst/>
          </a:prstGeom>
        </p:spPr>
        <p:txBody>
          <a:bodyPr wrap="square">
            <a:spAutoFit/>
          </a:bodyPr>
          <a:lstStyle/>
          <a:p>
            <a:pPr>
              <a:lnSpc>
                <a:spcPct val="150000"/>
              </a:lnSpc>
              <a:spcBef>
                <a:spcPts val="600"/>
              </a:spcBef>
              <a:spcAft>
                <a:spcPts val="0"/>
              </a:spcAft>
            </a:pPr>
            <a:r>
              <a:rPr lang="en-US" sz="2800" dirty="0">
                <a:uFill>
                  <a:solidFill>
                    <a:srgbClr val="000000"/>
                  </a:solidFill>
                </a:uFill>
                <a:latin typeface="Arial" panose="020B0604020202020204" pitchFamily="34" charset="0"/>
                <a:ea typeface="Arial" panose="020B0604020202020204" pitchFamily="34" charset="0"/>
                <a:cs typeface="Arial" panose="020B0604020202020204" pitchFamily="34" charset="0"/>
              </a:rPr>
              <a:t>Philpott and </a:t>
            </a:r>
            <a:r>
              <a:rPr lang="en-US" sz="2800" dirty="0" err="1">
                <a:uFill>
                  <a:solidFill>
                    <a:srgbClr val="000000"/>
                  </a:solidFill>
                </a:uFill>
                <a:latin typeface="Arial" panose="020B0604020202020204" pitchFamily="34" charset="0"/>
                <a:ea typeface="Arial" panose="020B0604020202020204" pitchFamily="34" charset="0"/>
                <a:cs typeface="Arial" panose="020B0604020202020204" pitchFamily="34" charset="0"/>
              </a:rPr>
              <a:t>Zondi</a:t>
            </a:r>
            <a:r>
              <a:rPr lang="en-US" sz="2800" dirty="0">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28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1999) from the Church Land </a:t>
            </a:r>
            <a:r>
              <a:rPr lang="en-US" sz="2800" dirty="0" err="1"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Programme</a:t>
            </a:r>
            <a:r>
              <a:rPr lang="en-US" sz="28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ZA" sz="28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Bef>
                <a:spcPts val="600"/>
              </a:spcBef>
              <a:spcAft>
                <a:spcPts val="0"/>
              </a:spcAft>
            </a:pPr>
            <a:r>
              <a:rPr lang="en-US" sz="2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ZA" sz="2800" dirty="0">
              <a:solidFill>
                <a:srgbClr val="000000"/>
              </a:solidFill>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r>
              <a:rPr lang="en-US" sz="2800" dirty="0">
                <a:latin typeface="Times New Roman" panose="02020603050405020304" pitchFamily="18" charset="0"/>
                <a:ea typeface="Arial Unicode MS"/>
              </a:rPr>
              <a:t>The type of land owned by the church ranges from small urban plots for a local church building to large rural farms for both residential and agricultural purposes. For the purposes of land reform, it is presumed that it is the rural land-holdings of the churches which are of interest, and this study attempts to highlight these and will focus on the possibilities regarding the larger rural land-holdings. However, information is provided on local church plots to provide the context of church land in general</a:t>
            </a:r>
            <a:endParaRPr lang="en-ZA" sz="2800" dirty="0"/>
          </a:p>
        </p:txBody>
      </p:sp>
    </p:spTree>
    <p:extLst>
      <p:ext uri="{BB962C8B-B14F-4D97-AF65-F5344CB8AC3E}">
        <p14:creationId xmlns:p14="http://schemas.microsoft.com/office/powerpoint/2010/main" val="3609041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8495032"/>
              </p:ext>
            </p:extLst>
          </p:nvPr>
        </p:nvGraphicFramePr>
        <p:xfrm>
          <a:off x="770710" y="391882"/>
          <a:ext cx="10502536" cy="5785081"/>
        </p:xfrm>
        <a:graphic>
          <a:graphicData uri="http://schemas.openxmlformats.org/drawingml/2006/table">
            <a:tbl>
              <a:tblPr firstRow="1" firstCol="1" bandRow="1">
                <a:tableStyleId>{5C22544A-7EE6-4342-B048-85BDC9FD1C3A}</a:tableStyleId>
              </a:tblPr>
              <a:tblGrid>
                <a:gridCol w="2928591">
                  <a:extLst>
                    <a:ext uri="{9D8B030D-6E8A-4147-A177-3AD203B41FA5}">
                      <a16:colId xmlns:a16="http://schemas.microsoft.com/office/drawing/2014/main" val="477180989"/>
                    </a:ext>
                  </a:extLst>
                </a:gridCol>
                <a:gridCol w="1868240">
                  <a:extLst>
                    <a:ext uri="{9D8B030D-6E8A-4147-A177-3AD203B41FA5}">
                      <a16:colId xmlns:a16="http://schemas.microsoft.com/office/drawing/2014/main" val="2924821351"/>
                    </a:ext>
                  </a:extLst>
                </a:gridCol>
                <a:gridCol w="1811015">
                  <a:extLst>
                    <a:ext uri="{9D8B030D-6E8A-4147-A177-3AD203B41FA5}">
                      <a16:colId xmlns:a16="http://schemas.microsoft.com/office/drawing/2014/main" val="908535979"/>
                    </a:ext>
                  </a:extLst>
                </a:gridCol>
                <a:gridCol w="2312577">
                  <a:extLst>
                    <a:ext uri="{9D8B030D-6E8A-4147-A177-3AD203B41FA5}">
                      <a16:colId xmlns:a16="http://schemas.microsoft.com/office/drawing/2014/main" val="3919278838"/>
                    </a:ext>
                  </a:extLst>
                </a:gridCol>
                <a:gridCol w="1582113">
                  <a:extLst>
                    <a:ext uri="{9D8B030D-6E8A-4147-A177-3AD203B41FA5}">
                      <a16:colId xmlns:a16="http://schemas.microsoft.com/office/drawing/2014/main" val="2537675046"/>
                    </a:ext>
                  </a:extLst>
                </a:gridCol>
              </a:tblGrid>
              <a:tr h="752828">
                <a:tc>
                  <a:txBody>
                    <a:bodyPr/>
                    <a:lstStyle/>
                    <a:p>
                      <a:pPr>
                        <a:lnSpc>
                          <a:spcPct val="150000"/>
                        </a:lnSpc>
                        <a:spcAft>
                          <a:spcPts val="0"/>
                        </a:spcAft>
                      </a:pPr>
                      <a:r>
                        <a:rPr lang="en-US" sz="1000">
                          <a:effectLst/>
                          <a:uFill>
                            <a:solidFill>
                              <a:srgbClr val="000000"/>
                            </a:solidFill>
                          </a:uFill>
                        </a:rPr>
                        <a:t>Denomination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Number of Properties</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As % of Total</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Area of Properties (Ha)</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As % of Total</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2506057183"/>
                  </a:ext>
                </a:extLst>
              </a:tr>
              <a:tr h="429017">
                <a:tc>
                  <a:txBody>
                    <a:bodyPr/>
                    <a:lstStyle/>
                    <a:p>
                      <a:pPr>
                        <a:lnSpc>
                          <a:spcPct val="150000"/>
                        </a:lnSpc>
                        <a:spcAft>
                          <a:spcPts val="0"/>
                        </a:spcAft>
                      </a:pPr>
                      <a:r>
                        <a:rPr lang="en-US" sz="1000" dirty="0">
                          <a:effectLst/>
                          <a:uFill>
                            <a:solidFill>
                              <a:srgbClr val="000000"/>
                            </a:solidFill>
                          </a:uFill>
                        </a:rPr>
                        <a:t>ELCSA (Lutheran)</a:t>
                      </a:r>
                      <a:endParaRPr lang="en-ZA"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122</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6%</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b="1" dirty="0">
                          <a:solidFill>
                            <a:srgbClr val="0070C0"/>
                          </a:solidFill>
                          <a:effectLst/>
                          <a:uFill>
                            <a:solidFill>
                              <a:srgbClr val="000000"/>
                            </a:solidFill>
                          </a:uFill>
                        </a:rPr>
                        <a:t>57 146</a:t>
                      </a:r>
                      <a:endParaRPr lang="en-ZA" sz="1000" b="1" dirty="0">
                        <a:solidFill>
                          <a:srgbClr val="0070C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31%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4230804024"/>
                  </a:ext>
                </a:extLst>
              </a:tr>
              <a:tr h="429017">
                <a:tc>
                  <a:txBody>
                    <a:bodyPr/>
                    <a:lstStyle/>
                    <a:p>
                      <a:pPr>
                        <a:lnSpc>
                          <a:spcPct val="150000"/>
                        </a:lnSpc>
                        <a:spcAft>
                          <a:spcPts val="0"/>
                        </a:spcAft>
                      </a:pPr>
                      <a:r>
                        <a:rPr lang="en-US" sz="1000">
                          <a:effectLst/>
                          <a:uFill>
                            <a:solidFill>
                              <a:srgbClr val="000000"/>
                            </a:solidFill>
                          </a:uFill>
                        </a:rPr>
                        <a:t>Moravian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10</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b="1" dirty="0">
                          <a:solidFill>
                            <a:srgbClr val="0070C0"/>
                          </a:solidFill>
                          <a:effectLst/>
                          <a:uFill>
                            <a:solidFill>
                              <a:srgbClr val="000000"/>
                            </a:solidFill>
                          </a:uFill>
                        </a:rPr>
                        <a:t>55 103</a:t>
                      </a:r>
                      <a:endParaRPr lang="en-ZA" sz="1000" b="1" dirty="0">
                        <a:solidFill>
                          <a:srgbClr val="0070C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30%</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2768768226"/>
                  </a:ext>
                </a:extLst>
              </a:tr>
              <a:tr h="429017">
                <a:tc>
                  <a:txBody>
                    <a:bodyPr/>
                    <a:lstStyle/>
                    <a:p>
                      <a:pPr>
                        <a:lnSpc>
                          <a:spcPct val="150000"/>
                        </a:lnSpc>
                        <a:spcAft>
                          <a:spcPts val="0"/>
                        </a:spcAft>
                      </a:pPr>
                      <a:r>
                        <a:rPr lang="en-US" sz="1000">
                          <a:effectLst/>
                          <a:uFill>
                            <a:solidFill>
                              <a:srgbClr val="000000"/>
                            </a:solidFill>
                          </a:uFill>
                        </a:rPr>
                        <a:t>Roman Catholic</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315</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15%</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b="1" dirty="0">
                          <a:solidFill>
                            <a:srgbClr val="0070C0"/>
                          </a:solidFill>
                          <a:effectLst/>
                          <a:uFill>
                            <a:solidFill>
                              <a:srgbClr val="000000"/>
                            </a:solidFill>
                          </a:uFill>
                        </a:rPr>
                        <a:t>40 738</a:t>
                      </a:r>
                      <a:endParaRPr lang="en-ZA" sz="1000" b="1" dirty="0">
                        <a:solidFill>
                          <a:srgbClr val="0070C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22%</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1050308203"/>
                  </a:ext>
                </a:extLst>
              </a:tr>
              <a:tr h="742083">
                <a:tc>
                  <a:txBody>
                    <a:bodyPr/>
                    <a:lstStyle/>
                    <a:p>
                      <a:pPr>
                        <a:lnSpc>
                          <a:spcPct val="150000"/>
                        </a:lnSpc>
                        <a:spcAft>
                          <a:spcPts val="0"/>
                        </a:spcAft>
                      </a:pPr>
                      <a:r>
                        <a:rPr lang="en-US" sz="1000">
                          <a:effectLst/>
                          <a:uFill>
                            <a:solidFill>
                              <a:srgbClr val="000000"/>
                            </a:solidFill>
                          </a:uFill>
                        </a:rPr>
                        <a:t>NGK (Dutch Reformed)</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b="1" dirty="0">
                          <a:solidFill>
                            <a:schemeClr val="accent5"/>
                          </a:solidFill>
                          <a:effectLst/>
                          <a:uFill>
                            <a:solidFill>
                              <a:srgbClr val="000000"/>
                            </a:solidFill>
                          </a:uFill>
                        </a:rPr>
                        <a:t>600</a:t>
                      </a:r>
                      <a:endParaRPr lang="en-ZA" sz="1000" b="1" dirty="0">
                        <a:solidFill>
                          <a:schemeClr val="accent5"/>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30%</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14298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3447667805"/>
                  </a:ext>
                </a:extLst>
              </a:tr>
              <a:tr h="429017">
                <a:tc>
                  <a:txBody>
                    <a:bodyPr/>
                    <a:lstStyle/>
                    <a:p>
                      <a:pPr>
                        <a:lnSpc>
                          <a:spcPct val="150000"/>
                        </a:lnSpc>
                        <a:spcAft>
                          <a:spcPts val="0"/>
                        </a:spcAft>
                      </a:pPr>
                      <a:r>
                        <a:rPr lang="en-US" sz="1000">
                          <a:effectLst/>
                          <a:uFill>
                            <a:solidFill>
                              <a:srgbClr val="000000"/>
                            </a:solidFill>
                          </a:uFill>
                        </a:rPr>
                        <a:t>CPSA (Anglican)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b="1" dirty="0">
                          <a:solidFill>
                            <a:schemeClr val="accent5"/>
                          </a:solidFill>
                          <a:effectLst/>
                          <a:uFill>
                            <a:solidFill>
                              <a:srgbClr val="000000"/>
                            </a:solidFill>
                          </a:uFill>
                        </a:rPr>
                        <a:t>379</a:t>
                      </a:r>
                      <a:endParaRPr lang="en-ZA" sz="1000" b="1" dirty="0">
                        <a:solidFill>
                          <a:schemeClr val="accent5"/>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7131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4%</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2916134417"/>
                  </a:ext>
                </a:extLst>
              </a:tr>
              <a:tr h="429017">
                <a:tc>
                  <a:txBody>
                    <a:bodyPr/>
                    <a:lstStyle/>
                    <a:p>
                      <a:pPr>
                        <a:lnSpc>
                          <a:spcPct val="150000"/>
                        </a:lnSpc>
                        <a:spcAft>
                          <a:spcPts val="0"/>
                        </a:spcAft>
                      </a:pPr>
                      <a:r>
                        <a:rPr lang="en-US" sz="1000">
                          <a:effectLst/>
                          <a:uFill>
                            <a:solidFill>
                              <a:srgbClr val="000000"/>
                            </a:solidFill>
                          </a:uFill>
                        </a:rPr>
                        <a:t>Methodist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b="1" dirty="0">
                          <a:solidFill>
                            <a:schemeClr val="accent5"/>
                          </a:solidFill>
                          <a:effectLst/>
                          <a:uFill>
                            <a:solidFill>
                              <a:srgbClr val="000000"/>
                            </a:solidFill>
                          </a:uFill>
                        </a:rPr>
                        <a:t>450</a:t>
                      </a:r>
                      <a:endParaRPr lang="en-ZA" sz="1000" b="1" dirty="0">
                        <a:solidFill>
                          <a:schemeClr val="accent5"/>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22%</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2027</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896538683"/>
                  </a:ext>
                </a:extLst>
              </a:tr>
              <a:tr h="429017">
                <a:tc>
                  <a:txBody>
                    <a:bodyPr/>
                    <a:lstStyle/>
                    <a:p>
                      <a:pPr>
                        <a:lnSpc>
                          <a:spcPct val="150000"/>
                        </a:lnSpc>
                        <a:spcAft>
                          <a:spcPts val="0"/>
                        </a:spcAft>
                      </a:pPr>
                      <a:r>
                        <a:rPr lang="en-US" sz="1000">
                          <a:effectLst/>
                          <a:uFill>
                            <a:solidFill>
                              <a:srgbClr val="000000"/>
                            </a:solidFill>
                          </a:uFill>
                        </a:rPr>
                        <a:t>Presbyterian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79</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4%</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2579</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359462484"/>
                  </a:ext>
                </a:extLst>
              </a:tr>
              <a:tr h="429017">
                <a:tc>
                  <a:txBody>
                    <a:bodyPr/>
                    <a:lstStyle/>
                    <a:p>
                      <a:pPr>
                        <a:lnSpc>
                          <a:spcPct val="150000"/>
                        </a:lnSpc>
                        <a:spcAft>
                          <a:spcPts val="0"/>
                        </a:spcAft>
                      </a:pPr>
                      <a:r>
                        <a:rPr lang="en-US" sz="1000">
                          <a:effectLst/>
                          <a:uFill>
                            <a:solidFill>
                              <a:srgbClr val="000000"/>
                            </a:solidFill>
                          </a:uFill>
                        </a:rPr>
                        <a:t>United Congregational</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29</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2031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1066328213"/>
                  </a:ext>
                </a:extLst>
              </a:tr>
              <a:tr h="429017">
                <a:tc>
                  <a:txBody>
                    <a:bodyPr/>
                    <a:lstStyle/>
                    <a:p>
                      <a:pPr>
                        <a:lnSpc>
                          <a:spcPct val="150000"/>
                        </a:lnSpc>
                        <a:spcAft>
                          <a:spcPts val="0"/>
                        </a:spcAft>
                      </a:pPr>
                      <a:r>
                        <a:rPr lang="en-US" sz="1000">
                          <a:effectLst/>
                          <a:uFill>
                            <a:solidFill>
                              <a:srgbClr val="000000"/>
                            </a:solidFill>
                          </a:uFill>
                        </a:rPr>
                        <a:t>Salvation Army</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61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3%</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1898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1634747992"/>
                  </a:ext>
                </a:extLst>
              </a:tr>
              <a:tr h="429017">
                <a:tc>
                  <a:txBody>
                    <a:bodyPr/>
                    <a:lstStyle/>
                    <a:p>
                      <a:pPr>
                        <a:lnSpc>
                          <a:spcPct val="150000"/>
                        </a:lnSpc>
                        <a:spcAft>
                          <a:spcPts val="0"/>
                        </a:spcAft>
                      </a:pPr>
                      <a:r>
                        <a:rPr lang="en-US" sz="1000">
                          <a:effectLst/>
                          <a:uFill>
                            <a:solidFill>
                              <a:srgbClr val="000000"/>
                            </a:solidFill>
                          </a:uFill>
                        </a:rPr>
                        <a:t>Other</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spcAft>
                          <a:spcPts val="0"/>
                        </a:spcAft>
                      </a:pPr>
                      <a:r>
                        <a:rPr lang="en-US" sz="1000">
                          <a:effectLst/>
                        </a:rPr>
                        <a:t> </a:t>
                      </a:r>
                      <a:endParaRPr lang="en-ZA" sz="1000">
                        <a:effectLst/>
                        <a:latin typeface="Times New Roman" panose="02020603050405020304" pitchFamily="18" charset="0"/>
                        <a:ea typeface="Arial Unicode MS"/>
                      </a:endParaRPr>
                    </a:p>
                  </a:txBody>
                  <a:tcPr marL="43688" marR="43688" marT="43688" marB="43688"/>
                </a:tc>
                <a:tc>
                  <a:txBody>
                    <a:bodyPr/>
                    <a:lstStyle/>
                    <a:p>
                      <a:pPr>
                        <a:lnSpc>
                          <a:spcPct val="150000"/>
                        </a:lnSpc>
                        <a:spcAft>
                          <a:spcPts val="0"/>
                        </a:spcAft>
                      </a:pPr>
                      <a:r>
                        <a:rPr lang="en-US" sz="1000">
                          <a:effectLst/>
                          <a:uFill>
                            <a:solidFill>
                              <a:srgbClr val="000000"/>
                            </a:solidFill>
                          </a:uFill>
                        </a:rPr>
                        <a:t>2</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spcAft>
                          <a:spcPts val="0"/>
                        </a:spcAft>
                      </a:pPr>
                      <a:r>
                        <a:rPr lang="en-US" sz="1000">
                          <a:effectLst/>
                        </a:rPr>
                        <a:t> </a:t>
                      </a:r>
                      <a:endParaRPr lang="en-ZA" sz="1000">
                        <a:effectLst/>
                        <a:latin typeface="Times New Roman" panose="02020603050405020304" pitchFamily="18" charset="0"/>
                        <a:ea typeface="Arial Unicode MS"/>
                      </a:endParaRPr>
                    </a:p>
                  </a:txBody>
                  <a:tcPr marL="43688" marR="43688" marT="43688" marB="43688"/>
                </a:tc>
                <a:extLst>
                  <a:ext uri="{0D108BD9-81ED-4DB2-BD59-A6C34878D82A}">
                    <a16:rowId xmlns:a16="http://schemas.microsoft.com/office/drawing/2014/main" val="1002452297"/>
                  </a:ext>
                </a:extLst>
              </a:tr>
              <a:tr h="429017">
                <a:tc>
                  <a:txBody>
                    <a:bodyPr/>
                    <a:lstStyle/>
                    <a:p>
                      <a:pPr>
                        <a:lnSpc>
                          <a:spcPct val="150000"/>
                        </a:lnSpc>
                        <a:spcAft>
                          <a:spcPts val="0"/>
                        </a:spcAft>
                      </a:pPr>
                      <a:r>
                        <a:rPr lang="en-US" sz="1000">
                          <a:effectLst/>
                          <a:uFill>
                            <a:solidFill>
                              <a:srgbClr val="000000"/>
                            </a:solidFill>
                          </a:uFill>
                        </a:rPr>
                        <a:t>Total Amount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2053</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100%</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a:effectLst/>
                          <a:uFill>
                            <a:solidFill>
                              <a:srgbClr val="000000"/>
                            </a:solidFill>
                          </a:uFill>
                        </a:rPr>
                        <a:t>182 953</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tc>
                  <a:txBody>
                    <a:bodyPr/>
                    <a:lstStyle/>
                    <a:p>
                      <a:pPr>
                        <a:lnSpc>
                          <a:spcPct val="150000"/>
                        </a:lnSpc>
                        <a:spcAft>
                          <a:spcPts val="0"/>
                        </a:spcAft>
                      </a:pPr>
                      <a:r>
                        <a:rPr lang="en-US" sz="1000" dirty="0">
                          <a:effectLst/>
                          <a:uFill>
                            <a:solidFill>
                              <a:srgbClr val="000000"/>
                            </a:solidFill>
                          </a:uFill>
                        </a:rPr>
                        <a:t>100%</a:t>
                      </a:r>
                      <a:endParaRPr lang="en-ZA"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3688" marR="43688" marT="43688" marB="43688"/>
                </a:tc>
                <a:extLst>
                  <a:ext uri="{0D108BD9-81ED-4DB2-BD59-A6C34878D82A}">
                    <a16:rowId xmlns:a16="http://schemas.microsoft.com/office/drawing/2014/main" val="1292889555"/>
                  </a:ext>
                </a:extLst>
              </a:tr>
            </a:tbl>
          </a:graphicData>
        </a:graphic>
      </p:graphicFrame>
      <p:sp>
        <p:nvSpPr>
          <p:cNvPr id="3" name="Rectangle 1"/>
          <p:cNvSpPr>
            <a:spLocks noChangeArrowheads="1"/>
          </p:cNvSpPr>
          <p:nvPr/>
        </p:nvSpPr>
        <p:spPr bwMode="auto">
          <a:xfrm>
            <a:off x="1922930" y="640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dirty="0" smtClean="0">
                <a:ln>
                  <a:noFill/>
                </a:ln>
                <a:solidFill>
                  <a:srgbClr val="000000"/>
                </a:solidFill>
                <a:effectLst/>
                <a:latin typeface="Arial" panose="020B0604020202020204" pitchFamily="34" charset="0"/>
                <a:ea typeface="Arial Unicode MS"/>
                <a:cs typeface="Arial" panose="020B0604020202020204" pitchFamily="34" charset="0"/>
              </a:rPr>
              <a:t>C</a:t>
            </a:r>
            <a:r>
              <a:rPr kumimoji="0" lang="en-US" altLang="en-US" sz="1100" b="0" i="1" u="none" strike="noStrike" cap="none" normalizeH="0" baseline="0" dirty="0" smtClean="0" bmk="">
                <a:ln>
                  <a:noFill/>
                </a:ln>
                <a:solidFill>
                  <a:srgbClr val="000000"/>
                </a:solidFill>
                <a:effectLst/>
                <a:latin typeface="Arial" panose="020B0604020202020204" pitchFamily="34" charset="0"/>
                <a:ea typeface="Arial Unicode MS"/>
                <a:cs typeface="Arial" panose="020B0604020202020204" pitchFamily="34" charset="0"/>
              </a:rPr>
              <a:t>hurch-owned land in South Africa Philpott and </a:t>
            </a:r>
            <a:r>
              <a:rPr kumimoji="0" lang="en-US" altLang="en-US" sz="1100" b="0" i="1" u="none" strike="noStrike" cap="none" normalizeH="0" baseline="0" dirty="0" err="1" smtClean="0" bmk="">
                <a:ln>
                  <a:noFill/>
                </a:ln>
                <a:solidFill>
                  <a:srgbClr val="000000"/>
                </a:solidFill>
                <a:effectLst/>
                <a:latin typeface="Arial" panose="020B0604020202020204" pitchFamily="34" charset="0"/>
                <a:ea typeface="Arial Unicode MS"/>
                <a:cs typeface="Arial" panose="020B0604020202020204" pitchFamily="34" charset="0"/>
              </a:rPr>
              <a:t>Zondi</a:t>
            </a:r>
            <a:r>
              <a:rPr kumimoji="0" lang="en-US" altLang="en-US" sz="1100" b="0" i="1" u="none" strike="noStrike" cap="none" normalizeH="0" baseline="0" dirty="0" smtClean="0" bmk="">
                <a:ln>
                  <a:noFill/>
                </a:ln>
                <a:solidFill>
                  <a:srgbClr val="000000"/>
                </a:solidFill>
                <a:effectLst/>
                <a:latin typeface="Arial" panose="020B0604020202020204" pitchFamily="34" charset="0"/>
                <a:ea typeface="Arial Unicode MS"/>
                <a:cs typeface="Arial" panose="020B0604020202020204" pitchFamily="34" charset="0"/>
              </a:rPr>
              <a:t> (1999:23)</a:t>
            </a:r>
            <a:endParaRPr kumimoji="0" lang="en-ZA"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29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47" y="1071156"/>
            <a:ext cx="10189028" cy="5283562"/>
          </a:xfrm>
          <a:prstGeom prst="rect">
            <a:avLst/>
          </a:prstGeom>
        </p:spPr>
        <p:txBody>
          <a:bodyPr wrap="square">
            <a:spAutoFit/>
          </a:bodyPr>
          <a:lstStyle/>
          <a:p>
            <a:pPr>
              <a:lnSpc>
                <a:spcPct val="150000"/>
              </a:lnSpc>
              <a:spcAft>
                <a:spcPts val="1000"/>
              </a:spcAft>
            </a:pPr>
            <a:r>
              <a:rPr lang="en-US" dirty="0">
                <a:uFill>
                  <a:solidFill>
                    <a:srgbClr val="000000"/>
                  </a:solidFill>
                </a:uFill>
                <a:latin typeface="Arial" panose="020B0604020202020204" pitchFamily="34" charset="0"/>
                <a:ea typeface="Arial" panose="020B0604020202020204" pitchFamily="34" charset="0"/>
                <a:cs typeface="Arial" panose="020B0604020202020204" pitchFamily="34" charset="0"/>
              </a:rPr>
              <a:t>I affirm Philpott and </a:t>
            </a:r>
            <a:r>
              <a:rPr lang="en-US" dirty="0" err="1">
                <a:uFill>
                  <a:solidFill>
                    <a:srgbClr val="000000"/>
                  </a:solidFill>
                </a:uFill>
                <a:latin typeface="Arial" panose="020B0604020202020204" pitchFamily="34" charset="0"/>
                <a:ea typeface="Arial" panose="020B0604020202020204" pitchFamily="34" charset="0"/>
                <a:cs typeface="Arial" panose="020B0604020202020204" pitchFamily="34" charset="0"/>
              </a:rPr>
              <a:t>Zondi’s</a:t>
            </a:r>
            <a:r>
              <a:rPr lang="en-US" dirty="0">
                <a:uFill>
                  <a:solidFill>
                    <a:srgbClr val="000000"/>
                  </a:solidFill>
                </a:uFill>
                <a:latin typeface="Arial" panose="020B0604020202020204" pitchFamily="34" charset="0"/>
                <a:ea typeface="Arial" panose="020B0604020202020204" pitchFamily="34" charset="0"/>
                <a:cs typeface="Arial" panose="020B0604020202020204" pitchFamily="34" charset="0"/>
              </a:rPr>
              <a:t> assertions that for effective land reform and redistribution to happen at the hand of the church in South Africa, the larger rural and </a:t>
            </a:r>
            <a:r>
              <a:rPr lang="en-US" dirty="0" err="1">
                <a:uFill>
                  <a:solidFill>
                    <a:srgbClr val="000000"/>
                  </a:solidFill>
                </a:uFill>
                <a:latin typeface="Arial" panose="020B0604020202020204" pitchFamily="34" charset="0"/>
                <a:ea typeface="Arial" panose="020B0604020202020204" pitchFamily="34" charset="0"/>
                <a:cs typeface="Arial" panose="020B0604020202020204" pitchFamily="34" charset="0"/>
              </a:rPr>
              <a:t>peri</a:t>
            </a:r>
            <a:r>
              <a:rPr lang="en-US" dirty="0">
                <a:uFill>
                  <a:solidFill>
                    <a:srgbClr val="000000"/>
                  </a:solidFill>
                </a:uFill>
                <a:latin typeface="Arial" panose="020B0604020202020204" pitchFamily="34" charset="0"/>
                <a:ea typeface="Arial" panose="020B0604020202020204" pitchFamily="34" charset="0"/>
                <a:cs typeface="Arial" panose="020B0604020202020204" pitchFamily="34" charset="0"/>
              </a:rPr>
              <a:t>-urban land-holdings are critical spaces of engagement. However, I believe that in the two decades that have passed since this initial audit, there has not been enough research focus on the many relatively small pieces of church-owned land in the inner cities and suburban areas of our country. This is especially important in light of the rapid </a:t>
            </a:r>
            <a:r>
              <a:rPr lang="en-US" dirty="0" err="1">
                <a:uFill>
                  <a:solidFill>
                    <a:srgbClr val="000000"/>
                  </a:solidFill>
                </a:uFill>
                <a:latin typeface="Arial" panose="020B0604020202020204" pitchFamily="34" charset="0"/>
                <a:ea typeface="Arial" panose="020B0604020202020204" pitchFamily="34" charset="0"/>
                <a:cs typeface="Arial" panose="020B0604020202020204" pitchFamily="34" charset="0"/>
              </a:rPr>
              <a:t>urbanisation</a:t>
            </a:r>
            <a:r>
              <a:rPr lang="en-US" dirty="0">
                <a:uFill>
                  <a:solidFill>
                    <a:srgbClr val="000000"/>
                  </a:solidFill>
                </a:uFill>
                <a:latin typeface="Arial" panose="020B0604020202020204" pitchFamily="34" charset="0"/>
                <a:ea typeface="Arial" panose="020B0604020202020204" pitchFamily="34" charset="0"/>
                <a:cs typeface="Arial" panose="020B0604020202020204" pitchFamily="34" charset="0"/>
              </a:rPr>
              <a:t> of our country and continent, and the shifting demographics of church attendance and property use. In the literature on church-owned land in South Africa, I have not found further data on church-owned urban and suburban plots in South Africa and have found very few documented case studies that significantly bring this decades-old discussion into conversation with emerging theologies and case studies of spatial justice. </a:t>
            </a:r>
            <a:endParaRPr lang="en-US"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1000"/>
              </a:spcAft>
            </a:pPr>
            <a:r>
              <a:rPr lang="en-US" dirty="0" smtClean="0">
                <a:uFill>
                  <a:solidFill>
                    <a:srgbClr val="000000"/>
                  </a:solidFill>
                </a:uFill>
                <a:latin typeface="Arial" panose="020B0604020202020204" pitchFamily="34" charset="0"/>
                <a:ea typeface="Calibri" panose="020F0502020204030204" pitchFamily="34" charset="0"/>
                <a:cs typeface="Arial" panose="020B0604020202020204" pitchFamily="34" charset="0"/>
              </a:rPr>
              <a:t>(Me:2021) </a:t>
            </a:r>
          </a:p>
          <a:p>
            <a:pPr>
              <a:lnSpc>
                <a:spcPct val="150000"/>
              </a:lnSpc>
              <a:spcAft>
                <a:spcPts val="1000"/>
              </a:spcAft>
            </a:pPr>
            <a:r>
              <a:rPr lang="en-US" dirty="0" smtClean="0">
                <a:uFill>
                  <a:solidFill>
                    <a:srgbClr val="000000"/>
                  </a:solidFill>
                </a:u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3275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914400"/>
            <a:ext cx="10816046" cy="5632311"/>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Central question: </a:t>
            </a:r>
            <a:endParaRPr lang="en-US" sz="2400" b="1"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does a spatial justice praxis look like in churches located in former Whites-only suburbs of Cape Town? </a:t>
            </a:r>
            <a:endParaRPr lang="en-US" sz="2400"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Sub-questions: </a:t>
            </a:r>
            <a:endParaRPr lang="en-US" sz="2400" b="1" dirty="0" smtClean="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Are the churches aware of issues of spatial injustice in their historical and current context?</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Do churches in the sample group have a developing consciousness and theology of spatial justice?</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What theological reflections and practices are present in the churches that either foster or hinder spatial justice?</a:t>
            </a:r>
            <a:endParaRPr lang="en-ZA"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Is there a role for research with an emancipatory approach in fostering a praxis of spatial justice?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345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8" y="207075"/>
            <a:ext cx="10006148" cy="6198172"/>
          </a:xfrm>
          <a:prstGeom prst="rect">
            <a:avLst/>
          </a:prstGeom>
        </p:spPr>
        <p:txBody>
          <a:bodyPr wrap="square">
            <a:spAutoFit/>
          </a:bodyPr>
          <a:lstStyle/>
          <a:p>
            <a:pPr>
              <a:lnSpc>
                <a:spcPct val="150000"/>
              </a:lnSpc>
              <a:spcAft>
                <a:spcPts val="1000"/>
              </a:spcAft>
            </a:pPr>
            <a:r>
              <a:rPr lang="en-US" sz="2000" dirty="0">
                <a:uFill>
                  <a:solidFill>
                    <a:srgbClr val="000000"/>
                  </a:solidFill>
                </a:uFill>
                <a:latin typeface="Arial" panose="020B0604020202020204" pitchFamily="34" charset="0"/>
                <a:ea typeface="Arial" panose="020B0604020202020204" pitchFamily="34" charset="0"/>
                <a:cs typeface="Arial" panose="020B0604020202020204" pitchFamily="34" charset="0"/>
              </a:rPr>
              <a:t>The purpose of the study was to foster a praxis of spatial justice in suburban churches in Cape Town through undertaking participatory action research with an emancipatory approach with ministers who elected to be part of the study. The research set out to explore the interrelated dynamics of reflection and action in suburban churches as they relate to the concept of spatial justice</a:t>
            </a:r>
            <a:r>
              <a:rPr lang="en-US" sz="20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a:t>
            </a:r>
          </a:p>
          <a:p>
            <a:pPr>
              <a:lnSpc>
                <a:spcPct val="150000"/>
              </a:lnSpc>
              <a:spcAft>
                <a:spcPts val="1000"/>
              </a:spcAft>
            </a:pP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R="107950" lvl="0">
              <a:lnSpc>
                <a:spcPct val="150000"/>
              </a:lnSpc>
              <a:spcAft>
                <a:spcPts val="1415"/>
              </a:spcAft>
              <a:buClr>
                <a:srgbClr val="000000"/>
              </a:buClr>
              <a:buSzPts val="1100"/>
            </a:pPr>
            <a:r>
              <a:rPr lang="en-US" sz="2000" dirty="0">
                <a:uFill>
                  <a:solidFill>
                    <a:srgbClr val="222222"/>
                  </a:solidFill>
                </a:uFill>
                <a:latin typeface="Arial" panose="020B0604020202020204" pitchFamily="34" charset="0"/>
                <a:ea typeface="Calibri" panose="020F0502020204030204" pitchFamily="34" charset="0"/>
                <a:cs typeface="Calibri" panose="020F0502020204030204" pitchFamily="34" charset="0"/>
              </a:rPr>
              <a:t>Reflection: the theories, thoughts and influences, specifically theologies, that the churches engage with that shape the spatial consciousness of their corporate lives </a:t>
            </a:r>
            <a:endParaRPr lang="en-US" sz="2000" dirty="0" smtClean="0">
              <a:uFill>
                <a:solidFill>
                  <a:srgbClr val="222222"/>
                </a:solidFill>
              </a:uFill>
              <a:latin typeface="Arial" panose="020B0604020202020204" pitchFamily="34" charset="0"/>
              <a:ea typeface="Calibri" panose="020F0502020204030204" pitchFamily="34" charset="0"/>
              <a:cs typeface="Calibri" panose="020F0502020204030204" pitchFamily="34" charset="0"/>
            </a:endParaRPr>
          </a:p>
          <a:p>
            <a:pPr marR="107950" lvl="0">
              <a:lnSpc>
                <a:spcPct val="150000"/>
              </a:lnSpc>
              <a:spcAft>
                <a:spcPts val="1415"/>
              </a:spcAft>
              <a:buClr>
                <a:srgbClr val="000000"/>
              </a:buClr>
              <a:buSzPts val="1100"/>
            </a:pPr>
            <a:r>
              <a:rPr lang="en-US" sz="2000" dirty="0" smtClean="0">
                <a:uFill>
                  <a:solidFill>
                    <a:srgbClr val="222222"/>
                  </a:solidFill>
                </a:uFill>
                <a:latin typeface="Arial" panose="020B0604020202020204" pitchFamily="34" charset="0"/>
                <a:ea typeface="Calibri" panose="020F0502020204030204" pitchFamily="34" charset="0"/>
                <a:cs typeface="Calibri" panose="020F0502020204030204" pitchFamily="34" charset="0"/>
              </a:rPr>
              <a:t>Action</a:t>
            </a:r>
            <a:r>
              <a:rPr lang="en-US" sz="2000" dirty="0">
                <a:uFill>
                  <a:solidFill>
                    <a:srgbClr val="222222"/>
                  </a:solidFill>
                </a:uFill>
                <a:latin typeface="Arial" panose="020B0604020202020204" pitchFamily="34" charset="0"/>
                <a:ea typeface="Calibri" panose="020F0502020204030204" pitchFamily="34" charset="0"/>
                <a:cs typeface="Calibri" panose="020F0502020204030204" pitchFamily="34" charset="0"/>
              </a:rPr>
              <a:t>: the spatial decision-making, practices and activities as lived faith of the churches </a:t>
            </a:r>
            <a:endParaRPr lang="en-US" sz="2000" dirty="0" smtClean="0">
              <a:uFill>
                <a:solidFill>
                  <a:srgbClr val="222222"/>
                </a:solidFill>
              </a:uFill>
              <a:latin typeface="Arial" panose="020B0604020202020204" pitchFamily="34" charset="0"/>
              <a:ea typeface="Calibri" panose="020F0502020204030204" pitchFamily="34" charset="0"/>
              <a:cs typeface="Calibri" panose="020F0502020204030204" pitchFamily="34" charset="0"/>
            </a:endParaRPr>
          </a:p>
          <a:p>
            <a:pPr marR="107950" lvl="0">
              <a:lnSpc>
                <a:spcPct val="150000"/>
              </a:lnSpc>
              <a:spcAft>
                <a:spcPts val="1415"/>
              </a:spcAft>
              <a:buClr>
                <a:srgbClr val="000000"/>
              </a:buClr>
              <a:buSzPts val="1100"/>
            </a:pPr>
            <a:r>
              <a:rPr lang="en-US" sz="2000" dirty="0" smtClean="0">
                <a:uFill>
                  <a:solidFill>
                    <a:srgbClr val="222222"/>
                  </a:solidFill>
                </a:uFill>
                <a:latin typeface="Arial" panose="020B0604020202020204" pitchFamily="34" charset="0"/>
                <a:ea typeface="Calibri" panose="020F0502020204030204" pitchFamily="34" charset="0"/>
                <a:cs typeface="Calibri" panose="020F0502020204030204" pitchFamily="34" charset="0"/>
              </a:rPr>
              <a:t>The </a:t>
            </a:r>
            <a:r>
              <a:rPr lang="en-US" sz="2000" dirty="0">
                <a:uFill>
                  <a:solidFill>
                    <a:srgbClr val="222222"/>
                  </a:solidFill>
                </a:uFill>
                <a:latin typeface="Arial" panose="020B0604020202020204" pitchFamily="34" charset="0"/>
                <a:ea typeface="Calibri" panose="020F0502020204030204" pitchFamily="34" charset="0"/>
                <a:cs typeface="Calibri" panose="020F0502020204030204" pitchFamily="34" charset="0"/>
              </a:rPr>
              <a:t>dynamic interplay between action and reflection in which reflection determines action and action influences reflection</a:t>
            </a:r>
            <a:endParaRPr lang="en-ZA" sz="2000" dirty="0">
              <a:effectLst/>
              <a:uFill>
                <a:solidFill>
                  <a:srgbClr val="222222"/>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0573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18" y="391886"/>
            <a:ext cx="10411097" cy="6017032"/>
          </a:xfrm>
          <a:prstGeom prst="rect">
            <a:avLst/>
          </a:prstGeom>
        </p:spPr>
        <p:txBody>
          <a:bodyPr wrap="square">
            <a:spAutoFit/>
          </a:bodyPr>
          <a:lstStyle/>
          <a:p>
            <a:pPr algn="ctr">
              <a:lnSpc>
                <a:spcPct val="150000"/>
              </a:lnSpc>
              <a:spcAft>
                <a:spcPts val="1000"/>
              </a:spcAft>
            </a:pPr>
            <a:r>
              <a:rPr lang="en-US"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Haight and </a:t>
            </a:r>
            <a:r>
              <a:rPr lang="en-US" sz="24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Nieman</a:t>
            </a:r>
            <a:r>
              <a:rPr lang="en-US"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US" sz="24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(2009) </a:t>
            </a:r>
            <a:r>
              <a:rPr lang="en-US" sz="24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call </a:t>
            </a:r>
            <a:r>
              <a:rPr lang="en-US"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for </a:t>
            </a:r>
            <a:endParaRPr lang="en-US" sz="24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1000"/>
              </a:spcAft>
            </a:pPr>
            <a:r>
              <a:rPr lang="en-US" sz="2400" b="1"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en-US" sz="2400" b="1" dirty="0">
                <a:uFill>
                  <a:solidFill>
                    <a:srgbClr val="000000"/>
                  </a:solidFill>
                </a:uFill>
                <a:latin typeface="Arial" panose="020B0604020202020204" pitchFamily="34" charset="0"/>
                <a:ea typeface="Arial" panose="020B0604020202020204" pitchFamily="34" charset="0"/>
                <a:cs typeface="Arial" panose="020B0604020202020204" pitchFamily="34" charset="0"/>
              </a:rPr>
              <a:t>theology that stands in service to the church</a:t>
            </a:r>
            <a:r>
              <a:rPr lang="en-US" sz="2400" b="1"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algn="ctr">
              <a:lnSpc>
                <a:spcPct val="150000"/>
              </a:lnSpc>
              <a:spcAft>
                <a:spcPts val="1000"/>
              </a:spcAft>
            </a:pPr>
            <a:r>
              <a:rPr lang="en-US" sz="24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asserting </a:t>
            </a:r>
            <a:r>
              <a:rPr lang="en-US"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that it is essential that such research ‘engage accurately and amply with the </a:t>
            </a:r>
            <a:r>
              <a:rPr lang="en-US" sz="2400" b="1" dirty="0">
                <a:uFill>
                  <a:solidFill>
                    <a:srgbClr val="000000"/>
                  </a:solidFill>
                </a:uFill>
                <a:latin typeface="Arial" panose="020B0604020202020204" pitchFamily="34" charset="0"/>
                <a:ea typeface="Arial" panose="020B0604020202020204" pitchFamily="34" charset="0"/>
                <a:cs typeface="Arial" panose="020B0604020202020204" pitchFamily="34" charset="0"/>
              </a:rPr>
              <a:t>local realities, sorrow, and hopes of actual assemblies of the faithful</a:t>
            </a:r>
            <a:r>
              <a:rPr lang="en-US"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2400"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1000"/>
              </a:spcAft>
            </a:pPr>
            <a:r>
              <a:rPr lang="en-US" sz="2400" dirty="0" smtClean="0">
                <a:uFill>
                  <a:solidFill>
                    <a:srgbClr val="000000"/>
                  </a:solidFill>
                </a:uFill>
                <a:latin typeface="Arial" panose="020B0604020202020204" pitchFamily="34" charset="0"/>
                <a:ea typeface="Calibri" panose="020F0502020204030204" pitchFamily="34" charset="0"/>
                <a:cs typeface="Arial" panose="020B0604020202020204" pitchFamily="34" charset="0"/>
              </a:rPr>
              <a:t>“</a:t>
            </a:r>
            <a:r>
              <a:rPr lang="en-US" sz="2400" i="1"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Without </a:t>
            </a:r>
            <a:r>
              <a:rPr lang="en-US" sz="2400"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this check, theological study can risk becoming insulated from the world in which it tries to speak, and thus its gifts of wisdom and reflection become muted or subverted. Not only is the field of theology hurt by this, but congregations also desperately need the connections, perspectives and mediation theology can </a:t>
            </a:r>
            <a:r>
              <a:rPr lang="en-US" sz="2400" i="1"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bring.”</a:t>
            </a:r>
          </a:p>
        </p:txBody>
      </p:sp>
    </p:spTree>
    <p:extLst>
      <p:ext uri="{BB962C8B-B14F-4D97-AF65-F5344CB8AC3E}">
        <p14:creationId xmlns:p14="http://schemas.microsoft.com/office/powerpoint/2010/main" val="87613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293223"/>
            <a:ext cx="9718766" cy="3801041"/>
          </a:xfrm>
          <a:prstGeom prst="rect">
            <a:avLst/>
          </a:prstGeom>
        </p:spPr>
        <p:txBody>
          <a:bodyPr wrap="square">
            <a:spAutoFit/>
          </a:bodyPr>
          <a:lstStyle/>
          <a:p>
            <a:pPr algn="ctr">
              <a:lnSpc>
                <a:spcPct val="150000"/>
              </a:lnSpc>
              <a:spcAft>
                <a:spcPts val="1000"/>
              </a:spcAft>
            </a:pPr>
            <a:r>
              <a:rPr lang="en-US" sz="2400" b="1" dirty="0">
                <a:uFill>
                  <a:solidFill>
                    <a:srgbClr val="000000"/>
                  </a:solidFill>
                </a:uFill>
                <a:latin typeface="Arial" panose="020B0604020202020204" pitchFamily="34" charset="0"/>
                <a:ea typeface="Arial" panose="020B0604020202020204" pitchFamily="34" charset="0"/>
                <a:cs typeface="Arial" panose="020B0604020202020204" pitchFamily="34" charset="0"/>
              </a:rPr>
              <a:t>This research project </a:t>
            </a:r>
            <a:r>
              <a:rPr lang="en-US" sz="2400" b="1"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was </a:t>
            </a:r>
            <a:r>
              <a:rPr lang="en-US" sz="2400" b="1" dirty="0">
                <a:uFill>
                  <a:solidFill>
                    <a:srgbClr val="000000"/>
                  </a:solidFill>
                </a:uFill>
                <a:latin typeface="Arial" panose="020B0604020202020204" pitchFamily="34" charset="0"/>
                <a:ea typeface="Arial" panose="020B0604020202020204" pitchFamily="34" charset="0"/>
                <a:cs typeface="Arial" panose="020B0604020202020204" pitchFamily="34" charset="0"/>
              </a:rPr>
              <a:t>committed to:</a:t>
            </a:r>
          </a:p>
          <a:p>
            <a:pPr marL="342900" indent="-342900" algn="ctr">
              <a:lnSpc>
                <a:spcPct val="150000"/>
              </a:lnSpc>
              <a:spcAft>
                <a:spcPts val="1000"/>
              </a:spcAft>
              <a:buFont typeface="Arial" panose="020B0604020202020204" pitchFamily="34" charset="0"/>
              <a:buChar char="•"/>
            </a:pPr>
            <a:r>
              <a:rPr lang="en-US"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bringing robust theological research and reflection to churches </a:t>
            </a:r>
          </a:p>
          <a:p>
            <a:pPr marL="342900" indent="-342900" algn="ctr">
              <a:lnSpc>
                <a:spcPct val="150000"/>
              </a:lnSpc>
              <a:spcAft>
                <a:spcPts val="1000"/>
              </a:spcAft>
              <a:buFont typeface="Arial" panose="020B0604020202020204" pitchFamily="34" charset="0"/>
              <a:buChar char="•"/>
            </a:pPr>
            <a:r>
              <a:rPr lang="en-US"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while simultaneously bringing the lived realities of the churches to theological discourse </a:t>
            </a:r>
          </a:p>
          <a:p>
            <a:pPr marL="342900" indent="-342900" algn="ctr">
              <a:lnSpc>
                <a:spcPct val="150000"/>
              </a:lnSpc>
              <a:spcAft>
                <a:spcPts val="1000"/>
              </a:spcAft>
              <a:buFont typeface="Arial" panose="020B0604020202020204" pitchFamily="34" charset="0"/>
              <a:buChar char="•"/>
            </a:pPr>
            <a:r>
              <a:rPr lang="en-US" sz="2400" dirty="0">
                <a:uFill>
                  <a:solidFill>
                    <a:srgbClr val="000000"/>
                  </a:solidFill>
                </a:uFill>
                <a:latin typeface="Arial" panose="020B0604020202020204" pitchFamily="34" charset="0"/>
                <a:ea typeface="Arial" panose="020B0604020202020204" pitchFamily="34" charset="0"/>
                <a:cs typeface="Arial" panose="020B0604020202020204" pitchFamily="34" charset="0"/>
              </a:rPr>
              <a:t>all towards the greater purpose of seeking a praxis of spatial justice in the cities of South Africa. </a:t>
            </a:r>
            <a:endParaRPr lang="en-ZA"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644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331" y="2585668"/>
            <a:ext cx="6096000" cy="830997"/>
          </a:xfrm>
          <a:prstGeom prst="rect">
            <a:avLst/>
          </a:prstGeom>
        </p:spPr>
        <p:txBody>
          <a:bodyPr>
            <a:spAutoFit/>
          </a:bodyPr>
          <a:lstStyle/>
          <a:p>
            <a:pPr>
              <a:spcAft>
                <a:spcPts val="0"/>
              </a:spcAft>
            </a:pPr>
            <a:r>
              <a:rPr lang="en-US" sz="4800" dirty="0" smtClean="0">
                <a:latin typeface="Times New Roman" panose="02020603050405020304" pitchFamily="18" charset="0"/>
                <a:ea typeface="Arial Unicode MS"/>
              </a:rPr>
              <a:t>So what </a:t>
            </a:r>
            <a:r>
              <a:rPr lang="en-US" sz="4800" i="1" dirty="0" smtClean="0">
                <a:latin typeface="Times New Roman" panose="02020603050405020304" pitchFamily="18" charset="0"/>
                <a:ea typeface="Arial Unicode MS"/>
              </a:rPr>
              <a:t>did</a:t>
            </a:r>
            <a:r>
              <a:rPr lang="en-US" sz="4800" dirty="0" smtClean="0">
                <a:latin typeface="Times New Roman" panose="02020603050405020304" pitchFamily="18" charset="0"/>
                <a:ea typeface="Arial Unicode MS"/>
              </a:rPr>
              <a:t> I do?</a:t>
            </a:r>
            <a:endParaRPr lang="en-ZA" sz="4800" dirty="0">
              <a:latin typeface="Times New Roman" panose="02020603050405020304" pitchFamily="18" charset="0"/>
              <a:ea typeface="Arial Unicode MS"/>
            </a:endParaRPr>
          </a:p>
        </p:txBody>
      </p:sp>
    </p:spTree>
    <p:extLst>
      <p:ext uri="{BB962C8B-B14F-4D97-AF65-F5344CB8AC3E}">
        <p14:creationId xmlns:p14="http://schemas.microsoft.com/office/powerpoint/2010/main" val="250201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1886" y="141288"/>
            <a:ext cx="11800114" cy="6327775"/>
          </a:xfrm>
        </p:spPr>
        <p:txBody>
          <a:bodyPr>
            <a:normAutofit/>
          </a:bodyPr>
          <a:lstStyle/>
          <a:p>
            <a:pPr algn="ctr"/>
            <a:endParaRPr lang="en-ZA" dirty="0"/>
          </a:p>
          <a:p>
            <a:pPr marL="0" indent="0" algn="ctr">
              <a:buNone/>
            </a:pPr>
            <a:r>
              <a:rPr lang="en-US" b="1" cap="all" dirty="0"/>
              <a:t>Chapter 1</a:t>
            </a:r>
            <a:r>
              <a:rPr lang="en-ZA" b="1" dirty="0"/>
              <a:t>	</a:t>
            </a:r>
          </a:p>
          <a:p>
            <a:pPr marL="0" indent="0" algn="ctr">
              <a:buNone/>
            </a:pPr>
            <a:r>
              <a:rPr lang="en-US" b="1" cap="all" dirty="0"/>
              <a:t>Relocating Spatial </a:t>
            </a:r>
            <a:r>
              <a:rPr lang="en-US" b="1" cap="all" dirty="0" smtClean="0"/>
              <a:t>Justice</a:t>
            </a:r>
          </a:p>
          <a:p>
            <a:pPr marL="0" indent="0" algn="ctr">
              <a:buNone/>
            </a:pPr>
            <a:endParaRPr lang="en-ZA" b="1" dirty="0"/>
          </a:p>
          <a:p>
            <a:pPr marL="0" indent="0" algn="ctr">
              <a:buNone/>
            </a:pPr>
            <a:r>
              <a:rPr lang="en-US" dirty="0"/>
              <a:t>Urban theologies and spatial justice</a:t>
            </a:r>
            <a:endParaRPr lang="en-ZA" dirty="0"/>
          </a:p>
          <a:p>
            <a:pPr marL="0" indent="0" algn="ctr">
              <a:buNone/>
            </a:pPr>
            <a:r>
              <a:rPr lang="en-US" dirty="0"/>
              <a:t>Locating myself as the researcher	</a:t>
            </a:r>
            <a:endParaRPr lang="en-ZA" dirty="0"/>
          </a:p>
          <a:p>
            <a:pPr marL="0" indent="0" algn="ctr">
              <a:buNone/>
            </a:pPr>
            <a:r>
              <a:rPr lang="en-US" dirty="0"/>
              <a:t>Purpose of the study		</a:t>
            </a:r>
            <a:endParaRPr lang="en-ZA" dirty="0"/>
          </a:p>
          <a:p>
            <a:pPr marL="0" indent="0" algn="ctr">
              <a:buNone/>
            </a:pPr>
            <a:r>
              <a:rPr lang="en-US" dirty="0"/>
              <a:t>Research associates	</a:t>
            </a:r>
            <a:endParaRPr lang="en-ZA" dirty="0"/>
          </a:p>
          <a:p>
            <a:pPr marL="0" indent="0" algn="ctr">
              <a:buNone/>
            </a:pPr>
            <a:r>
              <a:rPr lang="en-US" dirty="0"/>
              <a:t>A historical overview leading to this </a:t>
            </a:r>
            <a:r>
              <a:rPr lang="en-US" dirty="0" smtClean="0"/>
              <a:t>study</a:t>
            </a:r>
            <a:endParaRPr lang="en-ZA" dirty="0"/>
          </a:p>
          <a:p>
            <a:pPr marL="0" indent="0" algn="ctr">
              <a:buNone/>
            </a:pPr>
            <a:r>
              <a:rPr lang="en-US" dirty="0" smtClean="0"/>
              <a:t>Locating </a:t>
            </a:r>
            <a:r>
              <a:rPr lang="en-US" dirty="0"/>
              <a:t>church land justice in the cities and suburbs of South Africa	</a:t>
            </a:r>
            <a:endParaRPr lang="en-ZA" dirty="0"/>
          </a:p>
          <a:p>
            <a:pPr marL="0" indent="0" algn="ctr">
              <a:buNone/>
            </a:pPr>
            <a:r>
              <a:rPr lang="en-US" dirty="0"/>
              <a:t>Introducing the Praxis cycle	</a:t>
            </a:r>
            <a:endParaRPr lang="en-ZA" dirty="0"/>
          </a:p>
          <a:p>
            <a:pPr marL="0" indent="0" algn="ctr">
              <a:buNone/>
            </a:pPr>
            <a:r>
              <a:rPr lang="en-US" dirty="0"/>
              <a:t>Research contribution</a:t>
            </a:r>
            <a:endParaRPr lang="en-ZA" dirty="0"/>
          </a:p>
        </p:txBody>
      </p:sp>
    </p:spTree>
    <p:extLst>
      <p:ext uri="{BB962C8B-B14F-4D97-AF65-F5344CB8AC3E}">
        <p14:creationId xmlns:p14="http://schemas.microsoft.com/office/powerpoint/2010/main" val="185687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90525"/>
            <a:ext cx="10515600" cy="4351338"/>
          </a:xfrm>
        </p:spPr>
        <p:txBody>
          <a:bodyPr/>
          <a:lstStyle/>
          <a:p>
            <a:pPr lvl="0"/>
            <a:r>
              <a:rPr lang="en-US" i="1" dirty="0"/>
              <a:t>Map depicting areas of forced removals across the Southern suburbs of Cape Town (Bickford-Smith 2001:25) </a:t>
            </a:r>
            <a:endParaRPr lang="en-ZA" i="1" dirty="0"/>
          </a:p>
          <a:p>
            <a:endParaRPr lang="en-ZA" dirty="0"/>
          </a:p>
        </p:txBody>
      </p:sp>
      <p:pic>
        <p:nvPicPr>
          <p:cNvPr id="4" name="officeArt object" descr="Map&#10;&#10;Description automatically generated"/>
          <p:cNvPicPr/>
          <p:nvPr/>
        </p:nvPicPr>
        <p:blipFill rotWithShape="1">
          <a:blip r:embed="rId2">
            <a:extLst>
              <a:ext uri="{28A0092B-C50C-407E-A947-70E740481C1C}">
                <a14:useLocalDpi xmlns:a14="http://schemas.microsoft.com/office/drawing/2010/main" val="0"/>
              </a:ext>
            </a:extLst>
          </a:blip>
          <a:srcRect t="23148" b="9928"/>
          <a:stretch/>
        </p:blipFill>
        <p:spPr bwMode="auto">
          <a:xfrm>
            <a:off x="6435838" y="1263844"/>
            <a:ext cx="4824730" cy="4822435"/>
          </a:xfrm>
          <a:prstGeom prst="rect">
            <a:avLst/>
          </a:prstGeom>
          <a:noFill/>
          <a:ln>
            <a:noFill/>
          </a:ln>
          <a:effectLst/>
          <a:extLst>
            <a:ext uri="{53640926-AAD7-44D8-BBD7-CCE9431645EC}">
              <a14:shadowObscured xmlns:a14="http://schemas.microsoft.com/office/drawing/2010/main"/>
            </a:ext>
          </a:extLst>
        </p:spPr>
      </p:pic>
      <p:pic>
        <p:nvPicPr>
          <p:cNvPr id="5" name="officeArt object" descr="Map&#10;&#10;Description automatically generated"/>
          <p:cNvPicPr/>
          <p:nvPr/>
        </p:nvPicPr>
        <p:blipFill rotWithShape="1">
          <a:blip r:embed="rId3"/>
          <a:srcRect r="7" b="18235"/>
          <a:stretch>
            <a:fillRect/>
          </a:stretch>
        </p:blipFill>
        <p:spPr>
          <a:xfrm>
            <a:off x="744967" y="1263844"/>
            <a:ext cx="4347537" cy="5221361"/>
          </a:xfrm>
          <a:prstGeom prst="rect">
            <a:avLst/>
          </a:prstGeom>
          <a:noFill/>
          <a:ln>
            <a:noFill/>
          </a:ln>
          <a:effectLst/>
        </p:spPr>
      </p:pic>
    </p:spTree>
    <p:extLst>
      <p:ext uri="{BB962C8B-B14F-4D97-AF65-F5344CB8AC3E}">
        <p14:creationId xmlns:p14="http://schemas.microsoft.com/office/powerpoint/2010/main" val="320085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1959218"/>
              </p:ext>
            </p:extLst>
          </p:nvPr>
        </p:nvGraphicFramePr>
        <p:xfrm>
          <a:off x="2130331" y="235132"/>
          <a:ext cx="7078983" cy="6083270"/>
        </p:xfrm>
        <a:graphic>
          <a:graphicData uri="http://schemas.openxmlformats.org/drawingml/2006/table">
            <a:tbl>
              <a:tblPr firstRow="1" firstCol="1" bandRow="1">
                <a:tableStyleId>{5C22544A-7EE6-4342-B048-85BDC9FD1C3A}</a:tableStyleId>
              </a:tblPr>
              <a:tblGrid>
                <a:gridCol w="3278187">
                  <a:extLst>
                    <a:ext uri="{9D8B030D-6E8A-4147-A177-3AD203B41FA5}">
                      <a16:colId xmlns:a16="http://schemas.microsoft.com/office/drawing/2014/main" val="982390039"/>
                    </a:ext>
                  </a:extLst>
                </a:gridCol>
                <a:gridCol w="1734113">
                  <a:extLst>
                    <a:ext uri="{9D8B030D-6E8A-4147-A177-3AD203B41FA5}">
                      <a16:colId xmlns:a16="http://schemas.microsoft.com/office/drawing/2014/main" val="3699128928"/>
                    </a:ext>
                  </a:extLst>
                </a:gridCol>
                <a:gridCol w="2066683">
                  <a:extLst>
                    <a:ext uri="{9D8B030D-6E8A-4147-A177-3AD203B41FA5}">
                      <a16:colId xmlns:a16="http://schemas.microsoft.com/office/drawing/2014/main" val="1778080377"/>
                    </a:ext>
                  </a:extLst>
                </a:gridCol>
              </a:tblGrid>
              <a:tr h="703783">
                <a:tc>
                  <a:txBody>
                    <a:bodyPr/>
                    <a:lstStyle/>
                    <a:p>
                      <a:pPr>
                        <a:lnSpc>
                          <a:spcPct val="150000"/>
                        </a:lnSpc>
                        <a:spcAft>
                          <a:spcPts val="1000"/>
                        </a:spcAft>
                      </a:pPr>
                      <a:r>
                        <a:rPr lang="en-US" sz="1000">
                          <a:effectLst/>
                          <a:uFill>
                            <a:solidFill>
                              <a:srgbClr val="000000"/>
                            </a:solidFill>
                          </a:uFill>
                        </a:rPr>
                        <a:t>Data collection method</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Voice(s) recorded</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Denomination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1700696026"/>
                  </a:ext>
                </a:extLst>
              </a:tr>
              <a:tr h="1367194">
                <a:tc>
                  <a:txBody>
                    <a:bodyPr/>
                    <a:lstStyle/>
                    <a:p>
                      <a:pPr>
                        <a:lnSpc>
                          <a:spcPct val="150000"/>
                        </a:lnSpc>
                        <a:spcAft>
                          <a:spcPts val="1000"/>
                        </a:spcAft>
                      </a:pPr>
                      <a:r>
                        <a:rPr lang="en-US" sz="1000">
                          <a:effectLst/>
                          <a:uFill>
                            <a:solidFill>
                              <a:srgbClr val="000000"/>
                            </a:solidFill>
                          </a:uFill>
                        </a:rPr>
                        <a:t>Focus Group Discussion - Group I</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Ministers 1 - 6</a:t>
                      </a:r>
                      <a:endParaRPr lang="en-ZA" sz="1000">
                        <a:effectLst/>
                        <a:uFill>
                          <a:solidFill>
                            <a:srgbClr val="000000"/>
                          </a:solidFill>
                        </a:uFill>
                      </a:endParaRPr>
                    </a:p>
                    <a:p>
                      <a:pPr>
                        <a:lnSpc>
                          <a:spcPct val="150000"/>
                        </a:lnSpc>
                        <a:spcAft>
                          <a:spcPts val="1000"/>
                        </a:spcAft>
                      </a:pPr>
                      <a:r>
                        <a:rPr lang="en-US" sz="1000">
                          <a:effectLst/>
                          <a:uFill>
                            <a:solidFill>
                              <a:srgbClr val="000000"/>
                            </a:solidFill>
                          </a:uFill>
                        </a:rPr>
                        <a:t>Lay Leader 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5 Anglican</a:t>
                      </a:r>
                      <a:endParaRPr lang="en-ZA" sz="1000">
                        <a:effectLst/>
                        <a:uFill>
                          <a:solidFill>
                            <a:srgbClr val="000000"/>
                          </a:solidFill>
                        </a:uFill>
                      </a:endParaRPr>
                    </a:p>
                    <a:p>
                      <a:pPr>
                        <a:lnSpc>
                          <a:spcPct val="150000"/>
                        </a:lnSpc>
                        <a:spcAft>
                          <a:spcPts val="1000"/>
                        </a:spcAft>
                      </a:pPr>
                      <a:r>
                        <a:rPr lang="en-US" sz="1000">
                          <a:effectLst/>
                          <a:uFill>
                            <a:solidFill>
                              <a:srgbClr val="000000"/>
                            </a:solidFill>
                          </a:uFill>
                        </a:rPr>
                        <a:t>1 Baptist</a:t>
                      </a:r>
                      <a:endParaRPr lang="en-ZA" sz="1000">
                        <a:effectLst/>
                        <a:uFill>
                          <a:solidFill>
                            <a:srgbClr val="000000"/>
                          </a:solidFill>
                        </a:uFill>
                      </a:endParaRPr>
                    </a:p>
                    <a:p>
                      <a:pPr>
                        <a:lnSpc>
                          <a:spcPct val="150000"/>
                        </a:lnSpc>
                        <a:spcAft>
                          <a:spcPts val="1000"/>
                        </a:spcAft>
                      </a:pPr>
                      <a:r>
                        <a:rPr lang="en-US" sz="1000">
                          <a:effectLst/>
                          <a:uFill>
                            <a:solidFill>
                              <a:srgbClr val="000000"/>
                            </a:solidFill>
                          </a:uFill>
                        </a:rPr>
                        <a:t>1 Methodist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4135334547"/>
                  </a:ext>
                </a:extLst>
              </a:tr>
              <a:tr h="424157">
                <a:tc>
                  <a:txBody>
                    <a:bodyPr/>
                    <a:lstStyle/>
                    <a:p>
                      <a:pPr>
                        <a:lnSpc>
                          <a:spcPct val="150000"/>
                        </a:lnSpc>
                        <a:spcAft>
                          <a:spcPts val="1000"/>
                        </a:spcAft>
                      </a:pPr>
                      <a:r>
                        <a:rPr lang="en-US" sz="1000">
                          <a:effectLst/>
                          <a:uFill>
                            <a:solidFill>
                              <a:srgbClr val="000000"/>
                            </a:solidFill>
                          </a:uFill>
                        </a:rPr>
                        <a:t>Interview</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 7</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Methodist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3330282802"/>
                  </a:ext>
                </a:extLst>
              </a:tr>
              <a:tr h="424157">
                <a:tc>
                  <a:txBody>
                    <a:bodyPr/>
                    <a:lstStyle/>
                    <a:p>
                      <a:pPr>
                        <a:lnSpc>
                          <a:spcPct val="150000"/>
                        </a:lnSpc>
                        <a:spcAft>
                          <a:spcPts val="1000"/>
                        </a:spcAft>
                      </a:pPr>
                      <a:r>
                        <a:rPr lang="en-US" sz="1000">
                          <a:effectLst/>
                          <a:uFill>
                            <a:solidFill>
                              <a:srgbClr val="000000"/>
                            </a:solidFill>
                          </a:uFill>
                        </a:rPr>
                        <a:t>Interview</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 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Anglican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1403091066"/>
                  </a:ext>
                </a:extLst>
              </a:tr>
              <a:tr h="424157">
                <a:tc>
                  <a:txBody>
                    <a:bodyPr/>
                    <a:lstStyle/>
                    <a:p>
                      <a:pPr>
                        <a:lnSpc>
                          <a:spcPct val="150000"/>
                        </a:lnSpc>
                        <a:spcAft>
                          <a:spcPts val="1000"/>
                        </a:spcAft>
                      </a:pPr>
                      <a:r>
                        <a:rPr lang="en-US" sz="1000">
                          <a:effectLst/>
                          <a:uFill>
                            <a:solidFill>
                              <a:srgbClr val="000000"/>
                            </a:solidFill>
                          </a:uFill>
                        </a:rPr>
                        <a:t>Interview</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 9</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Anglican</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3418962650"/>
                  </a:ext>
                </a:extLst>
              </a:tr>
              <a:tr h="424157">
                <a:tc>
                  <a:txBody>
                    <a:bodyPr/>
                    <a:lstStyle/>
                    <a:p>
                      <a:pPr>
                        <a:lnSpc>
                          <a:spcPct val="150000"/>
                        </a:lnSpc>
                        <a:spcAft>
                          <a:spcPts val="1000"/>
                        </a:spcAft>
                      </a:pPr>
                      <a:r>
                        <a:rPr lang="en-US" sz="1000">
                          <a:effectLst/>
                          <a:uFill>
                            <a:solidFill>
                              <a:srgbClr val="000000"/>
                            </a:solidFill>
                          </a:uFill>
                        </a:rPr>
                        <a:t>Interview</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 10</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Baptist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2760236647"/>
                  </a:ext>
                </a:extLst>
              </a:tr>
              <a:tr h="424157">
                <a:tc>
                  <a:txBody>
                    <a:bodyPr/>
                    <a:lstStyle/>
                    <a:p>
                      <a:pPr>
                        <a:lnSpc>
                          <a:spcPct val="150000"/>
                        </a:lnSpc>
                        <a:spcAft>
                          <a:spcPts val="1000"/>
                        </a:spcAft>
                      </a:pPr>
                      <a:r>
                        <a:rPr lang="en-US" sz="1000">
                          <a:effectLst/>
                          <a:uFill>
                            <a:solidFill>
                              <a:srgbClr val="000000"/>
                            </a:solidFill>
                          </a:uFill>
                        </a:rPr>
                        <a:t>Interview</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 11</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Baptist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1280843149"/>
                  </a:ext>
                </a:extLst>
              </a:tr>
              <a:tr h="424157">
                <a:tc>
                  <a:txBody>
                    <a:bodyPr/>
                    <a:lstStyle/>
                    <a:p>
                      <a:pPr>
                        <a:lnSpc>
                          <a:spcPct val="150000"/>
                        </a:lnSpc>
                        <a:spcAft>
                          <a:spcPts val="1000"/>
                        </a:spcAft>
                      </a:pPr>
                      <a:r>
                        <a:rPr lang="en-US" sz="1000" dirty="0">
                          <a:effectLst/>
                          <a:uFill>
                            <a:solidFill>
                              <a:srgbClr val="000000"/>
                            </a:solidFill>
                          </a:uFill>
                        </a:rPr>
                        <a:t>Interview</a:t>
                      </a:r>
                      <a:endParaRPr lang="en-ZA"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 12</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Methodist</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2548073936"/>
                  </a:ext>
                </a:extLst>
              </a:tr>
              <a:tr h="424157">
                <a:tc>
                  <a:txBody>
                    <a:bodyPr/>
                    <a:lstStyle/>
                    <a:p>
                      <a:pPr>
                        <a:lnSpc>
                          <a:spcPct val="150000"/>
                        </a:lnSpc>
                        <a:spcAft>
                          <a:spcPts val="1000"/>
                        </a:spcAft>
                      </a:pPr>
                      <a:r>
                        <a:rPr lang="en-US" sz="1000">
                          <a:effectLst/>
                          <a:uFill>
                            <a:solidFill>
                              <a:srgbClr val="000000"/>
                            </a:solidFill>
                          </a:uFill>
                        </a:rPr>
                        <a:t>Focus Group Discussion - Group 2</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Ministers 13 - 18</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Dutch Reformed</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2284463312"/>
                  </a:ext>
                </a:extLst>
              </a:tr>
              <a:tr h="1043194">
                <a:tc>
                  <a:txBody>
                    <a:bodyPr/>
                    <a:lstStyle/>
                    <a:p>
                      <a:pPr>
                        <a:lnSpc>
                          <a:spcPct val="150000"/>
                        </a:lnSpc>
                        <a:spcAft>
                          <a:spcPts val="1000"/>
                        </a:spcAft>
                      </a:pPr>
                      <a:r>
                        <a:rPr lang="en-US" sz="1000">
                          <a:effectLst/>
                          <a:uFill>
                            <a:solidFill>
                              <a:srgbClr val="000000"/>
                            </a:solidFill>
                          </a:uFill>
                        </a:rPr>
                        <a:t>TOTAL</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a:effectLst/>
                          <a:uFill>
                            <a:solidFill>
                              <a:srgbClr val="000000"/>
                            </a:solidFill>
                          </a:uFill>
                        </a:rPr>
                        <a:t>19</a:t>
                      </a:r>
                      <a:endParaRPr lang="en-ZA"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tc>
                  <a:txBody>
                    <a:bodyPr/>
                    <a:lstStyle/>
                    <a:p>
                      <a:pPr>
                        <a:lnSpc>
                          <a:spcPct val="150000"/>
                        </a:lnSpc>
                        <a:spcAft>
                          <a:spcPts val="1000"/>
                        </a:spcAft>
                      </a:pPr>
                      <a:r>
                        <a:rPr lang="en-US" sz="1000" dirty="0">
                          <a:effectLst/>
                          <a:uFill>
                            <a:solidFill>
                              <a:srgbClr val="000000"/>
                            </a:solidFill>
                          </a:uFill>
                        </a:rPr>
                        <a:t>Anglican (7), Baptist (3), Methodist (3) Dutch Reformed (6)</a:t>
                      </a:r>
                      <a:endParaRPr lang="en-ZA"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txBody>
                  <a:tcPr marL="41707" marR="41707" marT="41707" marB="41707"/>
                </a:tc>
                <a:extLst>
                  <a:ext uri="{0D108BD9-81ED-4DB2-BD59-A6C34878D82A}">
                    <a16:rowId xmlns:a16="http://schemas.microsoft.com/office/drawing/2014/main" val="4088574366"/>
                  </a:ext>
                </a:extLst>
              </a:tr>
            </a:tbl>
          </a:graphicData>
        </a:graphic>
      </p:graphicFrame>
      <p:sp>
        <p:nvSpPr>
          <p:cNvPr id="5" name="Rectangle 1"/>
          <p:cNvSpPr>
            <a:spLocks noChangeArrowheads="1"/>
          </p:cNvSpPr>
          <p:nvPr/>
        </p:nvSpPr>
        <p:spPr bwMode="auto">
          <a:xfrm>
            <a:off x="2130332" y="63184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dirty="0" smtClean="0">
                <a:ln>
                  <a:noFill/>
                </a:ln>
                <a:solidFill>
                  <a:srgbClr val="000000"/>
                </a:solidFill>
                <a:effectLst/>
                <a:latin typeface="Arial" panose="020B0604020202020204" pitchFamily="34" charset="0"/>
                <a:ea typeface="Arial Unicode MS"/>
                <a:cs typeface="Arial" panose="020B0604020202020204" pitchFamily="34" charset="0"/>
              </a:rPr>
              <a:t>D</a:t>
            </a:r>
            <a:r>
              <a:rPr kumimoji="0" lang="en-US" altLang="en-US" sz="1100" b="0" i="1" u="none" strike="noStrike" cap="none" normalizeH="0" baseline="0" dirty="0" smtClean="0" bmk="">
                <a:ln>
                  <a:noFill/>
                </a:ln>
                <a:solidFill>
                  <a:srgbClr val="000000"/>
                </a:solidFill>
                <a:effectLst/>
                <a:latin typeface="Arial" panose="020B0604020202020204" pitchFamily="34" charset="0"/>
                <a:ea typeface="Arial Unicode MS"/>
                <a:cs typeface="Arial" panose="020B0604020202020204" pitchFamily="34" charset="0"/>
              </a:rPr>
              <a:t>ata collection technique used in this study with ministers, showing different denominations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405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908" y="1875019"/>
            <a:ext cx="9074331" cy="3339376"/>
          </a:xfrm>
          <a:prstGeom prst="rect">
            <a:avLst/>
          </a:prstGeom>
        </p:spPr>
        <p:txBody>
          <a:bodyPr wrap="square">
            <a:spAutoFit/>
          </a:bodyPr>
          <a:lstStyle/>
          <a:p>
            <a:pPr algn="ctr">
              <a:lnSpc>
                <a:spcPct val="150000"/>
              </a:lnSpc>
              <a:spcAft>
                <a:spcPts val="1000"/>
              </a:spcAft>
            </a:pPr>
            <a:r>
              <a:rPr lang="en-US" sz="2400"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Exercise 1: </a:t>
            </a:r>
            <a:endParaRPr lang="en-ZA"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gn="ctr">
              <a:lnSpc>
                <a:spcPct val="150000"/>
              </a:lnSpc>
              <a:spcAft>
                <a:spcPts val="1000"/>
              </a:spcAft>
            </a:pPr>
            <a:r>
              <a:rPr lang="en-US" sz="2000"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Describe a moment in your church history when you most saw the physical space of your church (buildings and grounds) come alive in relationship to the immediate </a:t>
            </a:r>
            <a:r>
              <a:rPr lang="en-US" sz="2000" b="1" i="1"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neighbourhood</a:t>
            </a:r>
            <a:r>
              <a:rPr lang="en-US" sz="2000"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around you</a:t>
            </a:r>
            <a:r>
              <a:rPr lang="en-US" sz="2000" b="1" i="1"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p>
          <a:p>
            <a:pPr algn="ctr">
              <a:lnSpc>
                <a:spcPct val="150000"/>
              </a:lnSpc>
              <a:spcAft>
                <a:spcPts val="1000"/>
              </a:spcAft>
            </a:pPr>
            <a:endParaRPr lang="en-US" sz="2000"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gn="ctr">
              <a:lnSpc>
                <a:spcPct val="150000"/>
              </a:lnSpc>
              <a:spcAft>
                <a:spcPts val="1000"/>
              </a:spcAft>
            </a:pPr>
            <a:r>
              <a:rPr lang="en-US" sz="2000" i="1"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(an appreciative enquiry approach)</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354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79" y="561206"/>
            <a:ext cx="10136777" cy="5858014"/>
          </a:xfrm>
          <a:prstGeom prst="rect">
            <a:avLst/>
          </a:prstGeom>
        </p:spPr>
        <p:txBody>
          <a:bodyPr wrap="square">
            <a:spAutoFit/>
          </a:bodyPr>
          <a:lstStyle/>
          <a:p>
            <a:pPr>
              <a:lnSpc>
                <a:spcPct val="150000"/>
              </a:lnSpc>
              <a:spcAft>
                <a:spcPts val="1000"/>
              </a:spcAft>
            </a:pPr>
            <a:r>
              <a:rPr lang="en-US" sz="2400"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Exercise 2: </a:t>
            </a:r>
            <a:endParaRPr lang="en-ZA"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Here are several scenarios describing different church points of contact with the subject of this research, either listed on board (focus group discussion) or listed on paper (interviews).</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read them through and pick one that you would like to answer, one that feels closest to home</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think about the response that you, with your church leadership, might give to the questions provoked by the scenarios </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if there is nothing in these scenarios that feels familiar enough to reflect on then reflect on something similar that does, and describe it  </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if there is a real case study that any of these scenarios remind you of (past or present) that you would be happy to describe, you may do that instead</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080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89844"/>
            <a:ext cx="6096000" cy="5078313"/>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1</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You recently did a survey with your congregation asking them what political and social issues concerned them the most. You were interested to hear that “Land Expropriation without compensation” and “an increase of street homelessness in the neighbourhood” featured in many of their responses. </a:t>
            </a:r>
            <a:r>
              <a:rPr lang="en-US" dirty="0">
                <a:latin typeface="Arial" panose="020B0604020202020204" pitchFamily="34" charset="0"/>
                <a:ea typeface="Times New Roman" panose="02020603050405020304" pitchFamily="18" charset="0"/>
              </a:rPr>
              <a:t>One family responded with a personal story of pain and deferred hope around a land claim from their time of being forcibly removed from their home during Apartheid that has still not been resolved. </a:t>
            </a:r>
            <a:endParaRPr lang="en-ZA" dirty="0">
              <a:latin typeface="Times New Roman" panose="02020603050405020304" pitchFamily="18" charset="0"/>
              <a:ea typeface="Arial Unicode MS"/>
            </a:endParaRPr>
          </a:p>
          <a:p>
            <a:pPr>
              <a:lnSpc>
                <a:spcPct val="150000"/>
              </a:lnSpc>
              <a:spcAft>
                <a:spcPts val="0"/>
              </a:spcAft>
            </a:pPr>
            <a:r>
              <a:rPr lang="en-US" dirty="0">
                <a:latin typeface="Arial" panose="020B0604020202020204" pitchFamily="34" charset="0"/>
                <a:ea typeface="Times New Roman" panose="02020603050405020304" pitchFamily="18" charset="0"/>
              </a:rPr>
              <a:t>How do you think your local congregation can address these concerns?</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1099285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82094"/>
            <a:ext cx="6096000" cy="6324808"/>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2</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The “social transformation/outreach/justice and mercy” team at your church hosts regular discussion nights. They invite someone to come and speak about a topic pertaining to issues of injustice and then they host a panel from the church that responds to the topic with theological and pastoral reflections. </a:t>
            </a:r>
            <a:endParaRPr lang="en-GB" dirty="0" smtClean="0">
              <a:latin typeface="Arial" panose="020B0604020202020204" pitchFamily="34" charset="0"/>
              <a:ea typeface="Arial Unicode MS"/>
            </a:endParaRPr>
          </a:p>
          <a:p>
            <a:pPr>
              <a:lnSpc>
                <a:spcPct val="150000"/>
              </a:lnSpc>
              <a:spcAft>
                <a:spcPts val="0"/>
              </a:spcAft>
            </a:pPr>
            <a:endParaRPr lang="en-GB" dirty="0">
              <a:latin typeface="Arial" panose="020B0604020202020204" pitchFamily="34" charset="0"/>
              <a:ea typeface="Arial Unicode MS"/>
            </a:endParaRPr>
          </a:p>
          <a:p>
            <a:pPr>
              <a:lnSpc>
                <a:spcPct val="150000"/>
              </a:lnSpc>
              <a:spcAft>
                <a:spcPts val="0"/>
              </a:spcAft>
            </a:pPr>
            <a:r>
              <a:rPr lang="en-GB" dirty="0" smtClean="0">
                <a:latin typeface="Arial" panose="020B0604020202020204" pitchFamily="34" charset="0"/>
                <a:ea typeface="Arial Unicode MS"/>
              </a:rPr>
              <a:t>Last </a:t>
            </a:r>
            <a:r>
              <a:rPr lang="en-GB" dirty="0">
                <a:latin typeface="Arial" panose="020B0604020202020204" pitchFamily="34" charset="0"/>
                <a:ea typeface="Arial Unicode MS"/>
              </a:rPr>
              <a:t>month they hosted a speaker from a local urban land rights group and the discussion got quite heated</a:t>
            </a:r>
            <a:r>
              <a:rPr lang="en-GB" dirty="0" smtClean="0">
                <a:latin typeface="Arial" panose="020B0604020202020204" pitchFamily="34" charset="0"/>
                <a:ea typeface="Arial Unicode MS"/>
              </a:rPr>
              <a:t>.</a:t>
            </a:r>
          </a:p>
          <a:p>
            <a:pPr>
              <a:lnSpc>
                <a:spcPct val="150000"/>
              </a:lnSpc>
              <a:spcAft>
                <a:spcPts val="0"/>
              </a:spcAft>
            </a:pP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Describe the kind of differing voices you think would emerge on such a night and what some of the panels responses might have been.</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 </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2920898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97593"/>
            <a:ext cx="6096000" cy="4662815"/>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3</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You recently hosted a month of prayer and fasting at your church, with weekly gatherings for people to share what they sense about the future of the church. During this time, the topic of the church buildings emerged. Many people felt convicted that many of the buildings are not being used enough of the time. However, there were many different thoughts and suggestions that emerged about how to address this… </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Describe a few possible suggestions you imagine would emerge from your church membership and leadership</a:t>
            </a:r>
            <a:endParaRPr lang="en-ZA" dirty="0">
              <a:latin typeface="Times New Roman" panose="02020603050405020304" pitchFamily="18" charset="0"/>
              <a:ea typeface="Arial Unicode MS"/>
            </a:endParaRPr>
          </a:p>
        </p:txBody>
      </p:sp>
      <p:sp>
        <p:nvSpPr>
          <p:cNvPr id="3" name="Rectangle 2"/>
          <p:cNvSpPr/>
          <p:nvPr/>
        </p:nvSpPr>
        <p:spPr>
          <a:xfrm>
            <a:off x="3048000" y="1097593"/>
            <a:ext cx="6096000" cy="4662815"/>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3</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You recently hosted a month of prayer and fasting at your church, with weekly gatherings for people to share what they sense about the future of the church. During this time, the topic of the church buildings emerged. Many people felt convicted that many of the buildings are not being used enough of the time. However, there were many different thoughts and suggestions that emerged about how to address this… </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Describe a few possible suggestions you imagine would emerge from your church membership and leadership</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2664485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8182" y="504572"/>
            <a:ext cx="6096000" cy="5909310"/>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4</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You are approached by a group of students in your church. They have been having conversations about land and spatial injustice and inequality in South Africa. They have some concrete suggestions for the church: </a:t>
            </a:r>
            <a:endParaRPr lang="en-ZA" dirty="0">
              <a:latin typeface="Times New Roman" panose="02020603050405020304" pitchFamily="18" charset="0"/>
              <a:ea typeface="Arial Unicode MS"/>
            </a:endParaRPr>
          </a:p>
          <a:p>
            <a:pPr marL="342900" lvl="0" indent="-342900">
              <a:lnSpc>
                <a:spcPct val="150000"/>
              </a:lnSpc>
              <a:buFont typeface="Arial" panose="020B0604020202020204" pitchFamily="34" charset="0"/>
              <a:buChar char="-"/>
            </a:pPr>
            <a:r>
              <a:rPr lang="en-GB" dirty="0">
                <a:latin typeface="Arial" panose="020B0604020202020204" pitchFamily="34" charset="0"/>
                <a:ea typeface="Calibri" panose="020F0502020204030204" pitchFamily="34" charset="0"/>
              </a:rPr>
              <a:t>that the church become actively involved in learning from and supporting urban land rights movements,  </a:t>
            </a:r>
            <a:endParaRPr lang="en-ZA" dirty="0">
              <a:ea typeface="Calibri" panose="020F050202020403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ea typeface="Calibri" panose="020F0502020204030204" pitchFamily="34" charset="0"/>
              </a:rPr>
              <a:t>some of the church buildings be available for affordable accommodation for those who could otherwise not afford to live in the area,</a:t>
            </a:r>
            <a:endParaRPr lang="en-ZA" dirty="0">
              <a:ea typeface="Calibri" panose="020F050202020403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ea typeface="Calibri" panose="020F0502020204030204" pitchFamily="34" charset="0"/>
              </a:rPr>
              <a:t>that the church earnestly plan how to do restitution with the land they own </a:t>
            </a:r>
            <a:endParaRPr lang="en-ZA" dirty="0">
              <a:ea typeface="Calibri" panose="020F0502020204030204" pitchFamily="34" charset="0"/>
            </a:endParaRPr>
          </a:p>
          <a:p>
            <a:pPr>
              <a:lnSpc>
                <a:spcPct val="150000"/>
              </a:lnSpc>
              <a:spcAft>
                <a:spcPts val="0"/>
              </a:spcAft>
            </a:pPr>
            <a:r>
              <a:rPr lang="en-GB" dirty="0">
                <a:latin typeface="Arial" panose="020B0604020202020204" pitchFamily="34" charset="0"/>
                <a:ea typeface="Arial Unicode MS"/>
              </a:rPr>
              <a:t>How do the leadership respond to these questions and suggestions?</a:t>
            </a:r>
            <a:endParaRPr lang="en-ZA"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88713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28590"/>
            <a:ext cx="6096000" cy="3000821"/>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5</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A couple in your church has a large property with several garden cottages and space indoors. They have recently felt that they should open their home to accommodate people without houses and they are asking the church to help them discern how best to do this.</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What do you advise them?</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2705850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97593"/>
            <a:ext cx="6096000" cy="4662815"/>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6</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You have recently become aware of several congregants facing eviction from the nearby council houses that they live in, as well as ongoing evictions and demolition of “informal” dwellings in a nearby informal settlement that has developed under a bridge close to your church.</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Several concerned congregants highlight this at a church meeting, asking what the church community is going to do about this?</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What kind of response do you think your church leadership will discern?</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389073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49288"/>
            <a:ext cx="11273246" cy="5764212"/>
          </a:xfrm>
        </p:spPr>
        <p:txBody>
          <a:bodyPr>
            <a:normAutofit/>
          </a:bodyPr>
          <a:lstStyle/>
          <a:p>
            <a:pPr marL="0" indent="0" algn="ctr">
              <a:buNone/>
            </a:pPr>
            <a:r>
              <a:rPr lang="en-US" b="1" cap="all" dirty="0"/>
              <a:t>Chapter 2</a:t>
            </a:r>
            <a:r>
              <a:rPr lang="en-ZA" b="1" dirty="0"/>
              <a:t>	</a:t>
            </a:r>
          </a:p>
          <a:p>
            <a:pPr marL="0" indent="0" algn="ctr">
              <a:buNone/>
            </a:pPr>
            <a:r>
              <a:rPr lang="en-US" b="1" cap="all" dirty="0"/>
              <a:t>Methodologies of an emancipatory research approach	</a:t>
            </a:r>
            <a:endParaRPr lang="en-ZA" b="1" dirty="0"/>
          </a:p>
          <a:p>
            <a:pPr marL="0" indent="0" algn="ctr">
              <a:buNone/>
            </a:pPr>
            <a:r>
              <a:rPr lang="en-US" b="1" dirty="0"/>
              <a:t> </a:t>
            </a:r>
            <a:endParaRPr lang="en-ZA" b="1" dirty="0"/>
          </a:p>
          <a:p>
            <a:pPr marL="0" indent="0" algn="ctr">
              <a:buNone/>
            </a:pPr>
            <a:r>
              <a:rPr lang="en-US" dirty="0"/>
              <a:t>Theoretical Frameworks for this Research	</a:t>
            </a:r>
            <a:endParaRPr lang="en-ZA" dirty="0"/>
          </a:p>
          <a:p>
            <a:pPr marL="0" indent="0" algn="ctr">
              <a:buNone/>
            </a:pPr>
            <a:r>
              <a:rPr lang="en-US" dirty="0"/>
              <a:t>Qualitative research	</a:t>
            </a:r>
            <a:endParaRPr lang="en-ZA" dirty="0"/>
          </a:p>
          <a:p>
            <a:pPr marL="0" indent="0" algn="ctr">
              <a:buNone/>
            </a:pPr>
            <a:r>
              <a:rPr lang="en-US" dirty="0"/>
              <a:t>An emancipatory approach to research	</a:t>
            </a:r>
            <a:endParaRPr lang="en-ZA" dirty="0"/>
          </a:p>
          <a:p>
            <a:pPr marL="0" indent="0" algn="ctr">
              <a:buNone/>
            </a:pPr>
            <a:r>
              <a:rPr lang="en-US" dirty="0"/>
              <a:t>Research procedures	</a:t>
            </a:r>
            <a:endParaRPr lang="en-ZA" dirty="0"/>
          </a:p>
          <a:p>
            <a:pPr marL="0" indent="0" algn="ctr">
              <a:buNone/>
            </a:pPr>
            <a:r>
              <a:rPr lang="en-US" dirty="0"/>
              <a:t>Research Sample Group	</a:t>
            </a:r>
            <a:endParaRPr lang="en-ZA" dirty="0"/>
          </a:p>
          <a:p>
            <a:pPr marL="0" indent="0" algn="ctr">
              <a:buNone/>
            </a:pPr>
            <a:r>
              <a:rPr lang="en-US" dirty="0"/>
              <a:t>Data collection	</a:t>
            </a:r>
            <a:endParaRPr lang="en-ZA" dirty="0"/>
          </a:p>
          <a:p>
            <a:pPr marL="0" indent="0" algn="ctr">
              <a:buNone/>
            </a:pPr>
            <a:r>
              <a:rPr lang="en-US" dirty="0"/>
              <a:t>Data collection exercises and questions	</a:t>
            </a:r>
            <a:endParaRPr lang="en-ZA" dirty="0"/>
          </a:p>
          <a:p>
            <a:pPr marL="0" indent="0" algn="ctr">
              <a:buNone/>
            </a:pPr>
            <a:r>
              <a:rPr lang="en-US" dirty="0"/>
              <a:t>Data analysis</a:t>
            </a:r>
            <a:endParaRPr lang="en-ZA" dirty="0"/>
          </a:p>
          <a:p>
            <a:pPr marL="0" indent="0" algn="ctr">
              <a:buNone/>
            </a:pPr>
            <a:r>
              <a:rPr lang="en-US" dirty="0"/>
              <a:t>Ethical Considerations</a:t>
            </a:r>
            <a:endParaRPr lang="en-ZA" dirty="0"/>
          </a:p>
        </p:txBody>
      </p:sp>
    </p:spTree>
    <p:extLst>
      <p:ext uri="{BB962C8B-B14F-4D97-AF65-F5344CB8AC3E}">
        <p14:creationId xmlns:p14="http://schemas.microsoft.com/office/powerpoint/2010/main" val="976311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pPr>
              <a:lnSpc>
                <a:spcPct val="150000"/>
              </a:lnSpc>
              <a:spcAft>
                <a:spcPts val="0"/>
              </a:spcAft>
            </a:pPr>
            <a:r>
              <a:rPr lang="en-GB" b="1" dirty="0">
                <a:latin typeface="Arial" panose="020B0604020202020204" pitchFamily="34" charset="0"/>
                <a:ea typeface="Arial Unicode MS"/>
              </a:rPr>
              <a:t>Scenario 7</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A family has just moved into the neighbourhood and they come to meet you for coffee at your church. </a:t>
            </a:r>
            <a:endParaRPr lang="en-GB" dirty="0" smtClean="0">
              <a:latin typeface="Arial" panose="020B0604020202020204" pitchFamily="34" charset="0"/>
              <a:ea typeface="Arial Unicode MS"/>
            </a:endParaRPr>
          </a:p>
          <a:p>
            <a:pPr>
              <a:lnSpc>
                <a:spcPct val="150000"/>
              </a:lnSpc>
              <a:spcAft>
                <a:spcPts val="0"/>
              </a:spcAft>
            </a:pPr>
            <a:r>
              <a:rPr lang="en-GB" dirty="0" smtClean="0">
                <a:latin typeface="Arial" panose="020B0604020202020204" pitchFamily="34" charset="0"/>
                <a:ea typeface="Arial Unicode MS"/>
              </a:rPr>
              <a:t>Their </a:t>
            </a:r>
            <a:r>
              <a:rPr lang="en-GB" dirty="0">
                <a:latin typeface="Arial" panose="020B0604020202020204" pitchFamily="34" charset="0"/>
                <a:ea typeface="Arial Unicode MS"/>
              </a:rPr>
              <a:t>grandparents were forcibly removed from the same neighbourhood in the 1960’s and they explain how their return to the suburb is one filled with mixed emotions. They are looking for a local church to attend and are interested to know how your congregation is journeying with the story of your shared history in the neighbourhood. </a:t>
            </a:r>
            <a:endParaRPr lang="en-ZA" dirty="0">
              <a:latin typeface="Times New Roman" panose="02020603050405020304" pitchFamily="18" charset="0"/>
              <a:ea typeface="Arial Unicode MS"/>
            </a:endParaRPr>
          </a:p>
          <a:p>
            <a:pPr>
              <a:lnSpc>
                <a:spcPct val="150000"/>
              </a:lnSpc>
              <a:spcAft>
                <a:spcPts val="0"/>
              </a:spcAft>
            </a:pPr>
            <a:r>
              <a:rPr lang="en-GB" dirty="0">
                <a:latin typeface="Arial" panose="020B0604020202020204" pitchFamily="34" charset="0"/>
                <a:ea typeface="Arial Unicode MS"/>
              </a:rPr>
              <a:t>Describe the conversation that follows …</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22125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pPr>
              <a:lnSpc>
                <a:spcPct val="150000"/>
              </a:lnSpc>
              <a:spcAft>
                <a:spcPts val="0"/>
              </a:spcAft>
            </a:pPr>
            <a:r>
              <a:rPr lang="en-US" b="1" dirty="0">
                <a:latin typeface="Arial" panose="020B0604020202020204" pitchFamily="34" charset="0"/>
                <a:ea typeface="Times New Roman" panose="02020603050405020304" pitchFamily="18" charset="0"/>
              </a:rPr>
              <a:t>Scenario 8</a:t>
            </a:r>
            <a:endParaRPr lang="en-ZA" dirty="0">
              <a:latin typeface="Times New Roman" panose="02020603050405020304" pitchFamily="18" charset="0"/>
              <a:ea typeface="Arial Unicode MS"/>
            </a:endParaRPr>
          </a:p>
          <a:p>
            <a:pPr>
              <a:lnSpc>
                <a:spcPct val="150000"/>
              </a:lnSpc>
              <a:spcAft>
                <a:spcPts val="0"/>
              </a:spcAft>
            </a:pPr>
            <a:r>
              <a:rPr lang="en-US" dirty="0">
                <a:latin typeface="Arial" panose="020B0604020202020204" pitchFamily="34" charset="0"/>
                <a:ea typeface="Times New Roman" panose="02020603050405020304" pitchFamily="18" charset="0"/>
              </a:rPr>
              <a:t>A relationship is forming between your church and a church in Philippi when disaster strikes a week before Easter. A fire destroys the Philippi church buildings and even causes damage to some congregants’ homes. </a:t>
            </a:r>
            <a:endParaRPr lang="en-ZA" dirty="0">
              <a:latin typeface="Times New Roman" panose="02020603050405020304" pitchFamily="18" charset="0"/>
              <a:ea typeface="Arial Unicode MS"/>
            </a:endParaRPr>
          </a:p>
          <a:p>
            <a:pPr>
              <a:lnSpc>
                <a:spcPct val="150000"/>
              </a:lnSpc>
              <a:spcAft>
                <a:spcPts val="0"/>
              </a:spcAft>
            </a:pPr>
            <a:r>
              <a:rPr lang="en-US" dirty="0">
                <a:latin typeface="Arial" panose="020B0604020202020204" pitchFamily="34" charset="0"/>
                <a:ea typeface="Times New Roman" panose="02020603050405020304" pitchFamily="18" charset="0"/>
              </a:rPr>
              <a:t>Several of the church members require emergency accommodation in order to keep their jobs in the City. </a:t>
            </a:r>
            <a:endParaRPr lang="en-ZA" dirty="0">
              <a:latin typeface="Times New Roman" panose="02020603050405020304" pitchFamily="18" charset="0"/>
              <a:ea typeface="Arial Unicode MS"/>
            </a:endParaRPr>
          </a:p>
          <a:p>
            <a:pPr>
              <a:lnSpc>
                <a:spcPct val="150000"/>
              </a:lnSpc>
              <a:spcAft>
                <a:spcPts val="0"/>
              </a:spcAft>
            </a:pPr>
            <a:r>
              <a:rPr lang="en-US" dirty="0">
                <a:latin typeface="Arial" panose="020B0604020202020204" pitchFamily="34" charset="0"/>
                <a:ea typeface="Times New Roman" panose="02020603050405020304" pitchFamily="18" charset="0"/>
              </a:rPr>
              <a:t> </a:t>
            </a:r>
            <a:endParaRPr lang="en-ZA" dirty="0">
              <a:latin typeface="Times New Roman" panose="02020603050405020304" pitchFamily="18" charset="0"/>
              <a:ea typeface="Arial Unicode MS"/>
            </a:endParaRPr>
          </a:p>
          <a:p>
            <a:pPr>
              <a:lnSpc>
                <a:spcPct val="150000"/>
              </a:lnSpc>
              <a:spcAft>
                <a:spcPts val="0"/>
              </a:spcAft>
            </a:pPr>
            <a:r>
              <a:rPr lang="en-US" dirty="0">
                <a:latin typeface="Arial" panose="020B0604020202020204" pitchFamily="34" charset="0"/>
                <a:ea typeface="Times New Roman" panose="02020603050405020304" pitchFamily="18" charset="0"/>
              </a:rPr>
              <a:t>How do you see your church congregation and leadership responding to this? </a:t>
            </a:r>
            <a:endParaRPr lang="en-ZA" dirty="0">
              <a:latin typeface="Times New Roman" panose="02020603050405020304" pitchFamily="18" charset="0"/>
              <a:ea typeface="Arial Unicode MS"/>
            </a:endParaRPr>
          </a:p>
        </p:txBody>
      </p:sp>
    </p:spTree>
    <p:extLst>
      <p:ext uri="{BB962C8B-B14F-4D97-AF65-F5344CB8AC3E}">
        <p14:creationId xmlns:p14="http://schemas.microsoft.com/office/powerpoint/2010/main" val="2822472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668" y="1384663"/>
            <a:ext cx="8934995" cy="5155257"/>
          </a:xfrm>
          <a:prstGeom prst="rect">
            <a:avLst/>
          </a:prstGeom>
        </p:spPr>
        <p:txBody>
          <a:bodyPr wrap="square">
            <a:spAutoFit/>
          </a:bodyPr>
          <a:lstStyle/>
          <a:p>
            <a:pPr>
              <a:lnSpc>
                <a:spcPct val="150000"/>
              </a:lnSpc>
              <a:spcAft>
                <a:spcPts val="1000"/>
              </a:spcAft>
            </a:pPr>
            <a:r>
              <a:rPr lang="en-US" sz="2400"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Exercise 3: </a:t>
            </a:r>
            <a:endParaRPr lang="en-ZA"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Here is a short survey about the community, location, physical space and usage of your church.</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As you look at the survey, please share some responses you may fill in for your church.</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Please also comment on what you think is missing or problematic in the survey</a:t>
            </a:r>
            <a:r>
              <a:rPr lang="en-US" b="1" i="1"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p>
          <a:p>
            <a:pPr>
              <a:lnSpc>
                <a:spcPct val="150000"/>
              </a:lnSpc>
              <a:spcAft>
                <a:spcPts val="1000"/>
              </a:spcAft>
            </a:pPr>
            <a:endParaRPr lang="en-US" b="1" i="1"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u="sng" dirty="0" smtClean="0">
                <a:hlinkClick r:id="rId2"/>
              </a:rPr>
              <a:t>https</a:t>
            </a:r>
            <a:r>
              <a:rPr lang="en-US" u="sng" dirty="0">
                <a:hlinkClick r:id="rId2"/>
              </a:rPr>
              <a:t>://docs.google.com/forms/d/e/1FAIpQLScImfCMk9ar8K2t5V9okqiJC1ipr0mxRD0WZVhGHlH_QN82yg/viewform?vc=0&amp;c=0&amp;w=1</a:t>
            </a:r>
            <a:endParaRPr lang="en-ZA" dirty="0"/>
          </a:p>
          <a:p>
            <a:pPr>
              <a:lnSpc>
                <a:spcPct val="150000"/>
              </a:lnSpc>
              <a:spcAft>
                <a:spcPts val="1000"/>
              </a:spcAft>
            </a:pP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4761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103" y="1489166"/>
            <a:ext cx="8934994" cy="2139047"/>
          </a:xfrm>
          <a:prstGeom prst="rect">
            <a:avLst/>
          </a:prstGeom>
        </p:spPr>
        <p:txBody>
          <a:bodyPr wrap="square">
            <a:spAutoFit/>
          </a:bodyPr>
          <a:lstStyle/>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Exercise 4: </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b="1" i="1"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Thinking about our discussions to this point:</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285750" lvl="0" indent="-285750">
              <a:lnSpc>
                <a:spcPct val="150000"/>
              </a:lnSpc>
              <a:spcAft>
                <a:spcPts val="1000"/>
              </a:spcAft>
              <a:buClr>
                <a:srgbClr val="000000"/>
              </a:buClr>
              <a:buSzPts val="1200"/>
              <a:buFont typeface="Arial" panose="020B0604020202020204" pitchFamily="34" charset="0"/>
              <a:buChar char="•"/>
              <a:tabLst>
                <a:tab pos="457200" algn="l"/>
              </a:tabLst>
            </a:pPr>
            <a:r>
              <a:rPr lang="en-US" b="1" i="1" dirty="0">
                <a:uFill>
                  <a:solidFill>
                    <a:srgbClr val="000000"/>
                  </a:solidFill>
                </a:uFill>
                <a:latin typeface="Arial" panose="020B0604020202020204" pitchFamily="34" charset="0"/>
                <a:ea typeface="Arial" panose="020B0604020202020204" pitchFamily="34" charset="0"/>
                <a:cs typeface="Arial" panose="020B0604020202020204" pitchFamily="34" charset="0"/>
              </a:rPr>
              <a:t>what theological ideas came to mind while you were reflecting?</a:t>
            </a:r>
            <a:endParaRPr lang="en-ZA"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85750" lvl="0" indent="-285750">
              <a:lnSpc>
                <a:spcPct val="150000"/>
              </a:lnSpc>
              <a:spcAft>
                <a:spcPts val="1000"/>
              </a:spcAft>
              <a:buClr>
                <a:srgbClr val="000000"/>
              </a:buClr>
              <a:buSzPts val="1200"/>
              <a:buFont typeface="Arial" panose="020B0604020202020204" pitchFamily="34" charset="0"/>
              <a:buChar char="•"/>
              <a:tabLst>
                <a:tab pos="457200" algn="l"/>
              </a:tabLst>
            </a:pPr>
            <a:r>
              <a:rPr lang="en-US" b="1" i="1" dirty="0">
                <a:uFill>
                  <a:solidFill>
                    <a:srgbClr val="000000"/>
                  </a:solidFill>
                </a:uFill>
                <a:latin typeface="Arial" panose="020B0604020202020204" pitchFamily="34" charset="0"/>
                <a:ea typeface="Arial" panose="020B0604020202020204" pitchFamily="34" charset="0"/>
                <a:cs typeface="Arial" panose="020B0604020202020204" pitchFamily="34" charset="0"/>
              </a:rPr>
              <a:t>what theological ideas and resources do you think inform your responses?</a:t>
            </a:r>
            <a:endParaRPr lang="en-ZA"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80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descr="C:\Users\user\Desktop\Focus group gallery 1.jpg"/>
          <p:cNvPicPr>
            <a:picLocks noGrp="1"/>
          </p:cNvPicPr>
          <p:nvPr>
            <p:ph idx="4294967295"/>
          </p:nvPr>
        </p:nvPicPr>
        <p:blipFill rotWithShape="1">
          <a:blip r:embed="rId2"/>
          <a:srcRect/>
          <a:stretch>
            <a:fillRect/>
          </a:stretch>
        </p:blipFill>
        <p:spPr>
          <a:xfrm>
            <a:off x="0" y="0"/>
            <a:ext cx="7962900" cy="4351338"/>
          </a:xfrm>
          <a:prstGeom prst="rect">
            <a:avLst/>
          </a:prstGeom>
          <a:noFill/>
          <a:ln>
            <a:noFill/>
          </a:ln>
          <a:effectLst/>
        </p:spPr>
      </p:pic>
      <p:pic>
        <p:nvPicPr>
          <p:cNvPr id="5" name="officeArt object" descr="C:\Users\user\Desktop\Focus group gallery 2.jpg"/>
          <p:cNvPicPr/>
          <p:nvPr/>
        </p:nvPicPr>
        <p:blipFill rotWithShape="1">
          <a:blip r:embed="rId3"/>
          <a:srcRect/>
          <a:stretch>
            <a:fillRect/>
          </a:stretch>
        </p:blipFill>
        <p:spPr>
          <a:xfrm>
            <a:off x="6460490" y="3751262"/>
            <a:ext cx="5731510" cy="3013075"/>
          </a:xfrm>
          <a:prstGeom prst="rect">
            <a:avLst/>
          </a:prstGeom>
          <a:noFill/>
          <a:ln>
            <a:noFill/>
          </a:ln>
          <a:effectLst/>
        </p:spPr>
      </p:pic>
    </p:spTree>
    <p:extLst>
      <p:ext uri="{BB962C8B-B14F-4D97-AF65-F5344CB8AC3E}">
        <p14:creationId xmlns:p14="http://schemas.microsoft.com/office/powerpoint/2010/main" val="3800727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954" y="2666889"/>
            <a:ext cx="6096000" cy="769441"/>
          </a:xfrm>
          <a:prstGeom prst="rect">
            <a:avLst/>
          </a:prstGeom>
        </p:spPr>
        <p:txBody>
          <a:bodyPr>
            <a:spAutoFit/>
          </a:bodyPr>
          <a:lstStyle/>
          <a:p>
            <a:pPr>
              <a:spcAft>
                <a:spcPts val="0"/>
              </a:spcAft>
            </a:pPr>
            <a:r>
              <a:rPr lang="en-US" sz="4400" dirty="0">
                <a:latin typeface="Times New Roman" panose="02020603050405020304" pitchFamily="18" charset="0"/>
                <a:ea typeface="Arial Unicode MS"/>
              </a:rPr>
              <a:t>And what </a:t>
            </a:r>
            <a:r>
              <a:rPr lang="en-US" sz="4400" i="1" dirty="0">
                <a:latin typeface="Times New Roman" panose="02020603050405020304" pitchFamily="18" charset="0"/>
                <a:ea typeface="Arial Unicode MS"/>
              </a:rPr>
              <a:t>did </a:t>
            </a:r>
            <a:r>
              <a:rPr lang="en-US" sz="4400" dirty="0">
                <a:latin typeface="Times New Roman" panose="02020603050405020304" pitchFamily="18" charset="0"/>
                <a:ea typeface="Arial Unicode MS"/>
              </a:rPr>
              <a:t>I find</a:t>
            </a:r>
            <a:r>
              <a:rPr lang="en-US" sz="4400" dirty="0" smtClean="0">
                <a:latin typeface="Times New Roman" panose="02020603050405020304" pitchFamily="18" charset="0"/>
                <a:ea typeface="Arial Unicode MS"/>
              </a:rPr>
              <a:t>?</a:t>
            </a:r>
            <a:endParaRPr lang="en-ZA" sz="4400" dirty="0">
              <a:latin typeface="Times New Roman" panose="02020603050405020304" pitchFamily="18" charset="0"/>
              <a:ea typeface="Arial Unicode MS"/>
            </a:endParaRPr>
          </a:p>
        </p:txBody>
      </p:sp>
    </p:spTree>
    <p:extLst>
      <p:ext uri="{BB962C8B-B14F-4D97-AF65-F5344CB8AC3E}">
        <p14:creationId xmlns:p14="http://schemas.microsoft.com/office/powerpoint/2010/main" val="924854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137" y="1"/>
            <a:ext cx="10607040" cy="7386638"/>
          </a:xfrm>
          <a:prstGeom prst="rect">
            <a:avLst/>
          </a:prstGeom>
        </p:spPr>
        <p:txBody>
          <a:bodyPr wrap="square">
            <a:spAutoFit/>
          </a:bodyPr>
          <a:lstStyle/>
          <a:p>
            <a:pPr marL="152400">
              <a:spcAft>
                <a:spcPts val="0"/>
              </a:spcAft>
              <a:tabLst>
                <a:tab pos="609600" algn="l"/>
                <a:tab pos="5937250" algn="r"/>
              </a:tabLst>
            </a:pP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lgn="ctr">
              <a:spcAft>
                <a:spcPts val="0"/>
              </a:spcAft>
              <a:tabLst>
                <a:tab pos="609600" algn="l"/>
                <a:tab pos="5937250" algn="r"/>
              </a:tabLst>
            </a:pPr>
            <a:r>
              <a:rPr lang="en-US" sz="2000" b="1" dirty="0" smtClean="0">
                <a:latin typeface="Arial" panose="020B0604020202020204" pitchFamily="34" charset="0"/>
                <a:ea typeface="Arial Unicode MS"/>
                <a:cs typeface="Calibri" panose="020F0502020204030204" pitchFamily="34" charset="0"/>
              </a:rPr>
              <a:t>Immersion </a:t>
            </a:r>
          </a:p>
          <a:p>
            <a:pPr>
              <a:spcAft>
                <a:spcPts val="0"/>
              </a:spcAft>
              <a:tabLst>
                <a:tab pos="609600" algn="l"/>
                <a:tab pos="5937250" algn="r"/>
              </a:tabLst>
            </a:pPr>
            <a:r>
              <a:rPr lang="en-US" sz="2000" dirty="0">
                <a:latin typeface="Arial" panose="020B0604020202020204" pitchFamily="34" charset="0"/>
                <a:ea typeface="Arial Unicode MS"/>
                <a:cs typeface="Calibri" panose="020F0502020204030204" pitchFamily="34" charset="0"/>
              </a:rPr>
              <a:t>	</a:t>
            </a:r>
            <a:endParaRPr lang="en-ZA" sz="2000" dirty="0" smtClean="0">
              <a:latin typeface="Times New Roman" panose="02020603050405020304" pitchFamily="18" charset="0"/>
              <a:ea typeface="Arial Unicode MS"/>
            </a:endParaRPr>
          </a:p>
          <a:p>
            <a:pPr>
              <a:spcAft>
                <a:spcPts val="0"/>
              </a:spcAft>
              <a:tabLst>
                <a:tab pos="609600" algn="l"/>
                <a:tab pos="5937250" algn="r"/>
              </a:tabLst>
            </a:pPr>
            <a:r>
              <a:rPr lang="en-US" sz="2000" dirty="0" smtClean="0">
                <a:latin typeface="Arial" panose="020B0604020202020204" pitchFamily="34" charset="0"/>
                <a:ea typeface="Calibri" panose="020F0502020204030204" pitchFamily="34" charset="0"/>
                <a:cs typeface="Calibri" panose="020F0502020204030204" pitchFamily="34" charset="0"/>
              </a:rPr>
              <a:t>A </a:t>
            </a:r>
            <a:r>
              <a:rPr lang="en-US" sz="2000" dirty="0">
                <a:latin typeface="Arial" panose="020B0604020202020204" pitchFamily="34" charset="0"/>
                <a:ea typeface="Calibri" panose="020F0502020204030204" pitchFamily="34" charset="0"/>
                <a:cs typeface="Calibri" panose="020F0502020204030204" pitchFamily="34" charset="0"/>
              </a:rPr>
              <a:t>general description of </a:t>
            </a:r>
            <a:r>
              <a:rPr lang="en-US" sz="2000" dirty="0" smtClean="0">
                <a:latin typeface="Arial" panose="020B0604020202020204" pitchFamily="34" charset="0"/>
                <a:ea typeface="Calibri" panose="020F0502020204030204" pitchFamily="34" charset="0"/>
                <a:cs typeface="Calibri" panose="020F0502020204030204" pitchFamily="34" charset="0"/>
              </a:rPr>
              <a:t>space</a:t>
            </a:r>
          </a:p>
          <a:p>
            <a:pPr>
              <a:spcAft>
                <a:spcPts val="0"/>
              </a:spcAft>
              <a:tabLst>
                <a:tab pos="609600" algn="l"/>
                <a:tab pos="5937250" algn="r"/>
              </a:tabLst>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609600" algn="l"/>
                <a:tab pos="5937250" algn="r"/>
              </a:tabLst>
            </a:pPr>
            <a:r>
              <a:rPr lang="en-US" sz="2000" dirty="0">
                <a:latin typeface="Arial" panose="020B0604020202020204" pitchFamily="34" charset="0"/>
                <a:cs typeface="Arial" panose="020B0604020202020204" pitchFamily="34" charset="0"/>
              </a:rPr>
              <a:t>Churches that mostly reflect the current demographics of the suburbs in which they are located </a:t>
            </a:r>
            <a:endParaRPr lang="en-ZA"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tabLst>
                <a:tab pos="609600" algn="l"/>
                <a:tab pos="5937250" algn="r"/>
              </a:tabLst>
            </a:pPr>
            <a:r>
              <a:rPr lang="en-US" sz="2000" dirty="0" smtClean="0">
                <a:latin typeface="Arial" panose="020B0604020202020204" pitchFamily="34" charset="0"/>
                <a:cs typeface="Arial" panose="020B0604020202020204" pitchFamily="34" charset="0"/>
              </a:rPr>
              <a:t>Churches </a:t>
            </a:r>
            <a:r>
              <a:rPr lang="en-US" sz="2000" dirty="0">
                <a:latin typeface="Arial" panose="020B0604020202020204" pitchFamily="34" charset="0"/>
                <a:cs typeface="Arial" panose="020B0604020202020204" pitchFamily="34" charset="0"/>
              </a:rPr>
              <a:t>that </a:t>
            </a:r>
            <a:r>
              <a:rPr lang="en-US" sz="2000" dirty="0" smtClean="0">
                <a:latin typeface="Arial" panose="020B0604020202020204" pitchFamily="34" charset="0"/>
                <a:cs typeface="Arial" panose="020B0604020202020204" pitchFamily="34" charset="0"/>
              </a:rPr>
              <a:t>mostly reflect </a:t>
            </a:r>
            <a:r>
              <a:rPr lang="en-US" sz="2000" dirty="0">
                <a:latin typeface="Arial" panose="020B0604020202020204" pitchFamily="34" charset="0"/>
                <a:cs typeface="Arial" panose="020B0604020202020204" pitchFamily="34" charset="0"/>
              </a:rPr>
              <a:t>the demographics of people who were forcibly removed from the </a:t>
            </a:r>
            <a:r>
              <a:rPr lang="en-US" sz="2000" dirty="0" err="1">
                <a:latin typeface="Arial" panose="020B0604020202020204" pitchFamily="34" charset="0"/>
                <a:cs typeface="Arial" panose="020B0604020202020204" pitchFamily="34" charset="0"/>
              </a:rPr>
              <a:t>neighbourhood</a:t>
            </a:r>
            <a:r>
              <a:rPr lang="en-US" sz="2000" dirty="0">
                <a:latin typeface="Arial" panose="020B0604020202020204" pitchFamily="34" charset="0"/>
                <a:cs typeface="Arial" panose="020B0604020202020204" pitchFamily="34" charset="0"/>
              </a:rPr>
              <a:t> during apartheid </a:t>
            </a:r>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tabLst>
                <a:tab pos="609600" algn="l"/>
                <a:tab pos="5937250" algn="r"/>
              </a:tabLst>
            </a:pPr>
            <a:r>
              <a:rPr lang="en-US" sz="2000" dirty="0" smtClean="0">
                <a:latin typeface="Arial" panose="020B0604020202020204" pitchFamily="34" charset="0"/>
                <a:cs typeface="Arial" panose="020B0604020202020204" pitchFamily="34" charset="0"/>
              </a:rPr>
              <a:t>Churches </a:t>
            </a:r>
            <a:r>
              <a:rPr lang="en-US" sz="2000" dirty="0">
                <a:latin typeface="Arial" panose="020B0604020202020204" pitchFamily="34" charset="0"/>
                <a:cs typeface="Arial" panose="020B0604020202020204" pitchFamily="34" charset="0"/>
              </a:rPr>
              <a:t>with a combination of people who currently live in the </a:t>
            </a:r>
            <a:r>
              <a:rPr lang="en-US" sz="2000" dirty="0" err="1">
                <a:latin typeface="Arial" panose="020B0604020202020204" pitchFamily="34" charset="0"/>
                <a:cs typeface="Arial" panose="020B0604020202020204" pitchFamily="34" charset="0"/>
              </a:rPr>
              <a:t>neighbourhood</a:t>
            </a:r>
            <a:r>
              <a:rPr lang="en-US" sz="2000" dirty="0">
                <a:latin typeface="Arial" panose="020B0604020202020204" pitchFamily="34" charset="0"/>
                <a:cs typeface="Arial" panose="020B0604020202020204" pitchFamily="34" charset="0"/>
              </a:rPr>
              <a:t> and those who were removed from the </a:t>
            </a:r>
            <a:r>
              <a:rPr lang="en-US" sz="2000" dirty="0" err="1">
                <a:latin typeface="Arial" panose="020B0604020202020204" pitchFamily="34" charset="0"/>
                <a:cs typeface="Arial" panose="020B0604020202020204" pitchFamily="34" charset="0"/>
              </a:rPr>
              <a:t>neighbourhood</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tabLst>
                <a:tab pos="609600" algn="l"/>
                <a:tab pos="5937250" algn="r"/>
              </a:tabLst>
            </a:pPr>
            <a:r>
              <a:rPr lang="en-US" sz="2000" dirty="0">
                <a:latin typeface="Arial" panose="020B0604020202020204" pitchFamily="34" charset="0"/>
                <a:cs typeface="Arial" panose="020B0604020202020204" pitchFamily="34" charset="0"/>
              </a:rPr>
              <a:t>Churches whose racial demographics are </a:t>
            </a:r>
            <a:r>
              <a:rPr lang="en-US" sz="2000" dirty="0" smtClean="0">
                <a:latin typeface="Arial" panose="020B0604020202020204" pitchFamily="34" charset="0"/>
                <a:cs typeface="Arial" panose="020B0604020202020204" pitchFamily="34" charset="0"/>
              </a:rPr>
              <a:t>diversifying: because… 1) Church </a:t>
            </a:r>
            <a:r>
              <a:rPr lang="en-US" sz="2000" dirty="0">
                <a:latin typeface="Arial" panose="020B0604020202020204" pitchFamily="34" charset="0"/>
                <a:cs typeface="Arial" panose="020B0604020202020204" pitchFamily="34" charset="0"/>
              </a:rPr>
              <a:t>leaders have made an intentional commitment to address the segregated stories of the past </a:t>
            </a:r>
            <a:r>
              <a:rPr lang="en-US" sz="2000" dirty="0" smtClean="0">
                <a:latin typeface="Arial" panose="020B0604020202020204" pitchFamily="34" charset="0"/>
                <a:cs typeface="Arial" panose="020B0604020202020204" pitchFamily="34" charset="0"/>
              </a:rPr>
              <a:t> or 2) the suburb is diversifying </a:t>
            </a:r>
            <a:endParaRPr lang="en-ZA" sz="2000" dirty="0">
              <a:latin typeface="Arial" panose="020B0604020202020204" pitchFamily="34" charset="0"/>
              <a:cs typeface="Arial" panose="020B0604020202020204" pitchFamily="34" charset="0"/>
            </a:endParaRPr>
          </a:p>
          <a:p>
            <a:pPr lvl="0">
              <a:tabLst>
                <a:tab pos="609600" algn="l"/>
                <a:tab pos="5937250" algn="r"/>
              </a:tabLst>
            </a:pPr>
            <a:endParaRPr lang="en-ZA" sz="2000" dirty="0"/>
          </a:p>
          <a:p>
            <a:pPr>
              <a:spcAft>
                <a:spcPts val="0"/>
              </a:spcAft>
              <a:tabLst>
                <a:tab pos="609600" algn="l"/>
                <a:tab pos="5937250" algn="r"/>
              </a:tabLst>
            </a:pPr>
            <a:endParaRPr lang="en-ZA" sz="2000" dirty="0" smtClean="0">
              <a:latin typeface="Times New Roman" panose="02020603050405020304" pitchFamily="18" charset="0"/>
              <a:ea typeface="Arial Unicode MS"/>
            </a:endParaRPr>
          </a:p>
          <a:p>
            <a:pPr>
              <a:spcAft>
                <a:spcPts val="0"/>
              </a:spcAft>
              <a:tabLst>
                <a:tab pos="609600" algn="l"/>
                <a:tab pos="5937250" algn="r"/>
              </a:tabLst>
            </a:pPr>
            <a:r>
              <a:rPr lang="en-US" sz="2000" dirty="0" smtClean="0">
                <a:latin typeface="Arial" panose="020B0604020202020204" pitchFamily="34" charset="0"/>
                <a:ea typeface="Calibri" panose="020F0502020204030204" pitchFamily="34" charset="0"/>
                <a:cs typeface="Calibri" panose="020F0502020204030204" pitchFamily="34" charset="0"/>
              </a:rPr>
              <a:t>An </a:t>
            </a:r>
            <a:r>
              <a:rPr lang="en-US" sz="2000" dirty="0">
                <a:latin typeface="Arial" panose="020B0604020202020204" pitchFamily="34" charset="0"/>
                <a:ea typeface="Calibri" panose="020F0502020204030204" pitchFamily="34" charset="0"/>
                <a:cs typeface="Calibri" panose="020F0502020204030204" pitchFamily="34" charset="0"/>
              </a:rPr>
              <a:t>analytical description of church and </a:t>
            </a:r>
            <a:r>
              <a:rPr lang="en-US" sz="2000" dirty="0" smtClean="0">
                <a:latin typeface="Arial" panose="020B0604020202020204" pitchFamily="34" charset="0"/>
                <a:ea typeface="Calibri" panose="020F0502020204030204" pitchFamily="34" charset="0"/>
                <a:cs typeface="Calibri" panose="020F0502020204030204" pitchFamily="34" charset="0"/>
              </a:rPr>
              <a:t>space</a:t>
            </a:r>
          </a:p>
          <a:p>
            <a:pPr>
              <a:spcAft>
                <a:spcPts val="0"/>
              </a:spcAft>
              <a:tabLst>
                <a:tab pos="609600" algn="l"/>
                <a:tab pos="5937250" algn="r"/>
              </a:tabLst>
            </a:pPr>
            <a:endParaRPr lang="en-US" sz="2000" dirty="0" smtClean="0">
              <a:latin typeface="Arial" panose="020B0604020202020204" pitchFamily="34" charset="0"/>
              <a:ea typeface="Calibri" panose="020F0502020204030204" pitchFamily="34" charset="0"/>
              <a:cs typeface="Calibri" panose="020F0502020204030204" pitchFamily="34" charset="0"/>
            </a:endParaRPr>
          </a:p>
          <a:p>
            <a:pPr marL="285750" indent="-285750">
              <a:spcAft>
                <a:spcPts val="0"/>
              </a:spcAft>
              <a:buFont typeface="Arial" panose="020B0604020202020204" pitchFamily="34" charset="0"/>
              <a:buChar char="•"/>
              <a:tabLst>
                <a:tab pos="609600" algn="l"/>
                <a:tab pos="5937250" algn="r"/>
              </a:tabLst>
            </a:pPr>
            <a:r>
              <a:rPr lang="en-US" sz="2000" dirty="0" smtClean="0">
                <a:latin typeface="Arial" panose="020B0604020202020204" pitchFamily="34" charset="0"/>
                <a:ea typeface="Arial Unicode MS"/>
                <a:cs typeface="Calibri" panose="020F0502020204030204" pitchFamily="34" charset="0"/>
              </a:rPr>
              <a:t>White spaces</a:t>
            </a:r>
          </a:p>
          <a:p>
            <a:pPr marL="285750" indent="-285750">
              <a:spcAft>
                <a:spcPts val="0"/>
              </a:spcAft>
              <a:buFont typeface="Arial" panose="020B0604020202020204" pitchFamily="34" charset="0"/>
              <a:buChar char="•"/>
              <a:tabLst>
                <a:tab pos="609600" algn="l"/>
                <a:tab pos="5937250" algn="r"/>
              </a:tabLst>
            </a:pPr>
            <a:r>
              <a:rPr lang="en-US" sz="2000" dirty="0" smtClean="0">
                <a:latin typeface="Arial" panose="020B0604020202020204" pitchFamily="34" charset="0"/>
                <a:ea typeface="Arial Unicode MS"/>
                <a:cs typeface="Calibri" panose="020F0502020204030204" pitchFamily="34" charset="0"/>
              </a:rPr>
              <a:t>Wealthy spaces</a:t>
            </a:r>
          </a:p>
          <a:p>
            <a:pPr marL="285750" indent="-285750">
              <a:spcAft>
                <a:spcPts val="0"/>
              </a:spcAft>
              <a:buFont typeface="Arial" panose="020B0604020202020204" pitchFamily="34" charset="0"/>
              <a:buChar char="•"/>
              <a:tabLst>
                <a:tab pos="609600" algn="l"/>
                <a:tab pos="5937250" algn="r"/>
              </a:tabLst>
            </a:pPr>
            <a:r>
              <a:rPr lang="en-US" sz="2000" dirty="0" smtClean="0">
                <a:latin typeface="Arial" panose="020B0604020202020204" pitchFamily="34" charset="0"/>
                <a:ea typeface="Arial Unicode MS"/>
                <a:cs typeface="Calibri" panose="020F0502020204030204" pitchFamily="34" charset="0"/>
              </a:rPr>
              <a:t>Apartheid spaces</a:t>
            </a:r>
          </a:p>
          <a:p>
            <a:pPr marL="285750" indent="-285750">
              <a:spcAft>
                <a:spcPts val="0"/>
              </a:spcAft>
              <a:buFont typeface="Arial" panose="020B0604020202020204" pitchFamily="34" charset="0"/>
              <a:buChar char="•"/>
              <a:tabLst>
                <a:tab pos="609600" algn="l"/>
                <a:tab pos="5937250" algn="r"/>
              </a:tabLst>
            </a:pPr>
            <a:r>
              <a:rPr lang="en-US" sz="2000" dirty="0" smtClean="0">
                <a:latin typeface="Arial" panose="020B0604020202020204" pitchFamily="34" charset="0"/>
                <a:ea typeface="Arial Unicode MS"/>
                <a:cs typeface="Calibri" panose="020F0502020204030204" pitchFamily="34" charset="0"/>
              </a:rPr>
              <a:t>Suburban spaces</a:t>
            </a:r>
            <a:endParaRPr lang="en-ZA" sz="2000" dirty="0" smtClean="0">
              <a:latin typeface="Times New Roman" panose="02020603050405020304" pitchFamily="18" charset="0"/>
              <a:ea typeface="Arial Unicode MS"/>
            </a:endParaRPr>
          </a:p>
          <a:p>
            <a:pPr>
              <a:spcAft>
                <a:spcPts val="0"/>
              </a:spcAft>
              <a:tabLst>
                <a:tab pos="609600" algn="l"/>
                <a:tab pos="5937250" algn="r"/>
              </a:tabLst>
            </a:pPr>
            <a:endParaRPr lang="en-ZA" sz="2000" dirty="0">
              <a:latin typeface="Times New Roman" panose="02020603050405020304" pitchFamily="18" charset="0"/>
              <a:ea typeface="Arial Unicode MS"/>
              <a:cs typeface="Calibri" panose="020F0502020204030204" pitchFamily="34" charset="0"/>
            </a:endParaRPr>
          </a:p>
          <a:p>
            <a:pPr>
              <a:spcAft>
                <a:spcPts val="0"/>
              </a:spcAft>
              <a:tabLst>
                <a:tab pos="609600" algn="l"/>
                <a:tab pos="5937250" algn="r"/>
              </a:tabLst>
            </a:pPr>
            <a:r>
              <a:rPr lang="en-US" sz="2000" dirty="0">
                <a:latin typeface="Arial" panose="020B0604020202020204" pitchFamily="34" charset="0"/>
                <a:ea typeface="Arial Unicode MS"/>
                <a:cs typeface="Calibri" panose="020F0502020204030204" pitchFamily="34" charset="0"/>
              </a:rPr>
              <a:t>	</a:t>
            </a:r>
            <a:endParaRPr lang="en-ZA" sz="2000" dirty="0">
              <a:latin typeface="Times New Roman" panose="02020603050405020304" pitchFamily="18" charset="0"/>
              <a:ea typeface="Arial Unicode MS"/>
            </a:endParaRPr>
          </a:p>
        </p:txBody>
      </p:sp>
    </p:spTree>
    <p:extLst>
      <p:ext uri="{BB962C8B-B14F-4D97-AF65-F5344CB8AC3E}">
        <p14:creationId xmlns:p14="http://schemas.microsoft.com/office/powerpoint/2010/main" val="2302189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0"/>
            <a:ext cx="11338560" cy="5940088"/>
          </a:xfrm>
          <a:prstGeom prst="rect">
            <a:avLst/>
          </a:prstGeom>
        </p:spPr>
        <p:txBody>
          <a:bodyPr wrap="square">
            <a:spAutoFit/>
          </a:bodyPr>
          <a:lstStyle/>
          <a:p>
            <a:pPr algn="ctr">
              <a:spcAft>
                <a:spcPts val="0"/>
              </a:spcAft>
              <a:tabLst>
                <a:tab pos="609600" algn="l"/>
                <a:tab pos="5937250" algn="r"/>
              </a:tabLst>
            </a:pPr>
            <a:r>
              <a:rPr lang="en-ZA" sz="2000" b="1" dirty="0">
                <a:latin typeface="Arial" panose="020B0604020202020204" pitchFamily="34" charset="0"/>
                <a:ea typeface="Arial Unicode MS"/>
                <a:cs typeface="Arial" panose="020B0604020202020204" pitchFamily="34" charset="0"/>
              </a:rPr>
              <a:t>Social Analysis</a:t>
            </a:r>
          </a:p>
          <a:p>
            <a:pPr>
              <a:spcAft>
                <a:spcPts val="0"/>
              </a:spcAft>
              <a:tabLst>
                <a:tab pos="609600" algn="l"/>
                <a:tab pos="5937250" algn="r"/>
              </a:tabLst>
            </a:pPr>
            <a:r>
              <a:rPr lang="en-US" sz="2000" dirty="0">
                <a:latin typeface="Arial" panose="020B0604020202020204" pitchFamily="34" charset="0"/>
                <a:ea typeface="Arial Unicode MS"/>
                <a:cs typeface="Calibri" panose="020F0502020204030204" pitchFamily="34" charset="0"/>
              </a:rPr>
              <a:t>	</a:t>
            </a:r>
            <a:endParaRPr lang="en-ZA" sz="2000" dirty="0">
              <a:latin typeface="Times New Roman" panose="02020603050405020304" pitchFamily="18" charset="0"/>
              <a:ea typeface="Arial Unicode MS"/>
            </a:endParaRPr>
          </a:p>
          <a:p>
            <a:pPr marL="590550" indent="-285750">
              <a:spcAft>
                <a:spcPts val="0"/>
              </a:spcAft>
              <a:buFont typeface="Arial" panose="020B0604020202020204" pitchFamily="34" charset="0"/>
              <a:buChar char="•"/>
              <a:tabLst>
                <a:tab pos="914400" algn="l"/>
                <a:tab pos="5937250" algn="r"/>
              </a:tabLst>
            </a:pPr>
            <a:r>
              <a:rPr lang="en-US" sz="2000" dirty="0">
                <a:latin typeface="Arial" panose="020B0604020202020204" pitchFamily="34" charset="0"/>
                <a:ea typeface="Calibri" panose="020F0502020204030204" pitchFamily="34" charset="0"/>
                <a:cs typeface="Calibri" panose="020F0502020204030204" pitchFamily="34" charset="0"/>
              </a:rPr>
              <a:t>Churches holding different living memories of the same </a:t>
            </a:r>
            <a:r>
              <a:rPr lang="en-US" sz="2000" dirty="0" smtClean="0">
                <a:latin typeface="Arial" panose="020B0604020202020204" pitchFamily="34" charset="0"/>
                <a:ea typeface="Calibri" panose="020F0502020204030204" pitchFamily="34" charset="0"/>
                <a:cs typeface="Calibri" panose="020F0502020204030204" pitchFamily="34" charset="0"/>
              </a:rPr>
              <a:t>area</a:t>
            </a:r>
          </a:p>
          <a:p>
            <a:pPr marL="590550" indent="-285750">
              <a:spcAft>
                <a:spcPts val="0"/>
              </a:spcAft>
              <a:buFont typeface="Arial" panose="020B0604020202020204" pitchFamily="34" charset="0"/>
              <a:buChar char="•"/>
              <a:tabLst>
                <a:tab pos="914400" algn="l"/>
                <a:tab pos="5937250" algn="r"/>
              </a:tabLst>
            </a:pPr>
            <a:endParaRPr lang="en-US" sz="2000" dirty="0">
              <a:latin typeface="Arial" panose="020B0604020202020204" pitchFamily="34" charset="0"/>
              <a:ea typeface="Arial Unicode MS"/>
              <a:cs typeface="Calibri" panose="020F0502020204030204" pitchFamily="34" charset="0"/>
            </a:endParaRPr>
          </a:p>
          <a:p>
            <a:pPr marL="304800">
              <a:spcAft>
                <a:spcPts val="0"/>
              </a:spcAft>
              <a:tabLst>
                <a:tab pos="914400" algn="l"/>
                <a:tab pos="5937250" algn="r"/>
              </a:tabLst>
            </a:pPr>
            <a:endParaRPr lang="en-ZA" sz="2000" dirty="0">
              <a:latin typeface="Times New Roman" panose="02020603050405020304" pitchFamily="18" charset="0"/>
              <a:ea typeface="Arial Unicode MS"/>
            </a:endParaRPr>
          </a:p>
          <a:p>
            <a:pPr marL="590550" indent="-285750">
              <a:spcAft>
                <a:spcPts val="0"/>
              </a:spcAft>
              <a:buFont typeface="Arial" panose="020B0604020202020204" pitchFamily="34" charset="0"/>
              <a:buChar char="•"/>
              <a:tabLst>
                <a:tab pos="914400" algn="l"/>
                <a:tab pos="5937250" algn="r"/>
              </a:tabLst>
            </a:pPr>
            <a:r>
              <a:rPr lang="en-US" sz="2000" dirty="0">
                <a:latin typeface="Arial" panose="020B0604020202020204" pitchFamily="34" charset="0"/>
                <a:ea typeface="Calibri" panose="020F0502020204030204" pitchFamily="34" charset="0"/>
                <a:cs typeface="Calibri" panose="020F0502020204030204" pitchFamily="34" charset="0"/>
              </a:rPr>
              <a:t>Churches uncovering unheard </a:t>
            </a:r>
            <a:r>
              <a:rPr lang="en-US" sz="2000" dirty="0" smtClean="0">
                <a:latin typeface="Arial" panose="020B0604020202020204" pitchFamily="34" charset="0"/>
                <a:ea typeface="Calibri" panose="020F0502020204030204" pitchFamily="34" charset="0"/>
                <a:cs typeface="Calibri" panose="020F0502020204030204" pitchFamily="34" charset="0"/>
              </a:rPr>
              <a:t>stories</a:t>
            </a:r>
          </a:p>
          <a:p>
            <a:pPr marL="590550" indent="-285750">
              <a:spcAft>
                <a:spcPts val="0"/>
              </a:spcAft>
              <a:buFont typeface="Arial" panose="020B0604020202020204" pitchFamily="34" charset="0"/>
              <a:buChar char="•"/>
              <a:tabLst>
                <a:tab pos="914400" algn="l"/>
                <a:tab pos="5937250" algn="r"/>
              </a:tabLst>
            </a:pPr>
            <a:endParaRPr lang="en-US" sz="2000" dirty="0">
              <a:latin typeface="Arial" panose="020B0604020202020204" pitchFamily="34" charset="0"/>
              <a:ea typeface="Arial Unicode MS"/>
              <a:cs typeface="Calibri" panose="020F0502020204030204" pitchFamily="34" charset="0"/>
            </a:endParaRPr>
          </a:p>
          <a:p>
            <a:pPr marL="304800">
              <a:spcAft>
                <a:spcPts val="0"/>
              </a:spcAft>
              <a:tabLst>
                <a:tab pos="914400" algn="l"/>
                <a:tab pos="5937250" algn="r"/>
              </a:tabLst>
            </a:pPr>
            <a:r>
              <a:rPr lang="en-US" sz="2000" dirty="0">
                <a:latin typeface="Arial" panose="020B0604020202020204" pitchFamily="34" charset="0"/>
                <a:ea typeface="Arial Unicode MS"/>
                <a:cs typeface="Calibri" panose="020F0502020204030204" pitchFamily="34" charset="0"/>
              </a:rPr>
              <a:t>	</a:t>
            </a:r>
            <a:endParaRPr lang="en-ZA" sz="2000" dirty="0">
              <a:latin typeface="Times New Roman" panose="02020603050405020304" pitchFamily="18" charset="0"/>
              <a:ea typeface="Arial Unicode MS"/>
            </a:endParaRPr>
          </a:p>
          <a:p>
            <a:pPr marL="590550" indent="-285750">
              <a:spcAft>
                <a:spcPts val="0"/>
              </a:spcAft>
              <a:buFont typeface="Arial" panose="020B0604020202020204" pitchFamily="34" charset="0"/>
              <a:buChar char="•"/>
              <a:tabLst>
                <a:tab pos="914400" algn="l"/>
                <a:tab pos="5937250" algn="r"/>
              </a:tabLst>
            </a:pPr>
            <a:r>
              <a:rPr lang="en-US" sz="2000" dirty="0">
                <a:latin typeface="Arial" panose="020B0604020202020204" pitchFamily="34" charset="0"/>
                <a:ea typeface="Calibri" panose="020F0502020204030204" pitchFamily="34" charset="0"/>
                <a:cs typeface="Calibri" panose="020F0502020204030204" pitchFamily="34" charset="0"/>
              </a:rPr>
              <a:t>Exclusionary suburbs and the churches in them</a:t>
            </a:r>
            <a:r>
              <a:rPr lang="en-US" sz="2000" dirty="0">
                <a:latin typeface="Arial" panose="020B0604020202020204" pitchFamily="34" charset="0"/>
                <a:ea typeface="Arial Unicode MS"/>
                <a:cs typeface="Calibri" panose="020F0502020204030204" pitchFamily="34" charset="0"/>
              </a:rPr>
              <a:t>	</a:t>
            </a:r>
            <a:endParaRPr lang="en-US" sz="2000" dirty="0" smtClean="0">
              <a:latin typeface="Arial" panose="020B0604020202020204" pitchFamily="34" charset="0"/>
              <a:ea typeface="Arial Unicode MS"/>
              <a:cs typeface="Calibri" panose="020F0502020204030204" pitchFamily="34" charset="0"/>
            </a:endParaRPr>
          </a:p>
          <a:p>
            <a:pPr marL="590550" indent="-285750">
              <a:spcAft>
                <a:spcPts val="0"/>
              </a:spcAft>
              <a:buFont typeface="Arial" panose="020B0604020202020204" pitchFamily="34" charset="0"/>
              <a:buChar char="•"/>
              <a:tabLst>
                <a:tab pos="914400" algn="l"/>
                <a:tab pos="5937250" algn="r"/>
              </a:tabLst>
            </a:pPr>
            <a:endParaRPr lang="en-US" sz="2000" dirty="0">
              <a:latin typeface="Arial" panose="020B0604020202020204" pitchFamily="34" charset="0"/>
              <a:ea typeface="Arial Unicode MS"/>
              <a:cs typeface="Calibri" panose="020F0502020204030204" pitchFamily="34" charset="0"/>
            </a:endParaRPr>
          </a:p>
          <a:p>
            <a:pPr marL="590550" indent="-285750">
              <a:spcAft>
                <a:spcPts val="0"/>
              </a:spcAft>
              <a:buFont typeface="Arial" panose="020B0604020202020204" pitchFamily="34" charset="0"/>
              <a:buChar char="•"/>
              <a:tabLst>
                <a:tab pos="914400" algn="l"/>
                <a:tab pos="5937250" algn="r"/>
              </a:tabLst>
            </a:pPr>
            <a:endParaRPr lang="en-ZA" sz="2000" dirty="0">
              <a:latin typeface="Times New Roman" panose="02020603050405020304" pitchFamily="18" charset="0"/>
              <a:ea typeface="Arial Unicode MS"/>
            </a:endParaRPr>
          </a:p>
          <a:p>
            <a:pPr marL="590550" indent="-285750">
              <a:spcAft>
                <a:spcPts val="0"/>
              </a:spcAft>
              <a:buFont typeface="Arial" panose="020B0604020202020204" pitchFamily="34" charset="0"/>
              <a:buChar char="•"/>
              <a:tabLst>
                <a:tab pos="914400" algn="l"/>
                <a:tab pos="5937250" algn="r"/>
              </a:tabLst>
            </a:pPr>
            <a:r>
              <a:rPr lang="en-US" sz="2000" dirty="0">
                <a:latin typeface="Arial" panose="020B0604020202020204" pitchFamily="34" charset="0"/>
                <a:ea typeface="Calibri" panose="020F0502020204030204" pitchFamily="34" charset="0"/>
                <a:cs typeface="Calibri" panose="020F0502020204030204" pitchFamily="34" charset="0"/>
              </a:rPr>
              <a:t>Churches on either side of “the bridge</a:t>
            </a:r>
            <a:r>
              <a:rPr lang="en-US" sz="2000" dirty="0" smtClean="0">
                <a:latin typeface="Arial" panose="020B0604020202020204" pitchFamily="34" charset="0"/>
                <a:ea typeface="Calibri" panose="020F0502020204030204" pitchFamily="34" charset="0"/>
                <a:cs typeface="Calibri" panose="020F0502020204030204" pitchFamily="34" charset="0"/>
              </a:rPr>
              <a:t>”</a:t>
            </a:r>
          </a:p>
          <a:p>
            <a:pPr marL="590550" indent="-285750">
              <a:spcAft>
                <a:spcPts val="0"/>
              </a:spcAft>
              <a:buFont typeface="Arial" panose="020B0604020202020204" pitchFamily="34" charset="0"/>
              <a:buChar char="•"/>
              <a:tabLst>
                <a:tab pos="914400" algn="l"/>
                <a:tab pos="5937250" algn="r"/>
              </a:tabLst>
            </a:pPr>
            <a:endParaRPr lang="en-US" sz="2000" dirty="0">
              <a:latin typeface="Arial" panose="020B0604020202020204" pitchFamily="34" charset="0"/>
              <a:ea typeface="Arial Unicode MS"/>
              <a:cs typeface="Calibri" panose="020F0502020204030204" pitchFamily="34" charset="0"/>
            </a:endParaRPr>
          </a:p>
          <a:p>
            <a:pPr marL="304800">
              <a:spcAft>
                <a:spcPts val="0"/>
              </a:spcAft>
              <a:tabLst>
                <a:tab pos="914400" algn="l"/>
                <a:tab pos="5937250" algn="r"/>
              </a:tabLst>
            </a:pPr>
            <a:r>
              <a:rPr lang="en-US" sz="2000" dirty="0">
                <a:latin typeface="Arial" panose="020B0604020202020204" pitchFamily="34" charset="0"/>
                <a:ea typeface="Arial Unicode MS"/>
                <a:cs typeface="Calibri" panose="020F0502020204030204" pitchFamily="34" charset="0"/>
              </a:rPr>
              <a:t>	</a:t>
            </a:r>
            <a:endParaRPr lang="en-ZA" sz="2000" dirty="0">
              <a:latin typeface="Times New Roman" panose="02020603050405020304" pitchFamily="18" charset="0"/>
              <a:ea typeface="Arial Unicode MS"/>
            </a:endParaRPr>
          </a:p>
          <a:p>
            <a:pPr marL="590550" indent="-285750">
              <a:spcAft>
                <a:spcPts val="0"/>
              </a:spcAft>
              <a:buFont typeface="Arial" panose="020B0604020202020204" pitchFamily="34" charset="0"/>
              <a:buChar char="•"/>
              <a:tabLst>
                <a:tab pos="914400" algn="l"/>
                <a:tab pos="5937250" algn="r"/>
              </a:tabLst>
            </a:pPr>
            <a:r>
              <a:rPr lang="en-US" sz="2000" dirty="0">
                <a:latin typeface="Arial" panose="020B0604020202020204" pitchFamily="34" charset="0"/>
                <a:ea typeface="Calibri" panose="020F0502020204030204" pitchFamily="34" charset="0"/>
                <a:cs typeface="Calibri" panose="020F0502020204030204" pitchFamily="34" charset="0"/>
              </a:rPr>
              <a:t>Churches </a:t>
            </a:r>
            <a:r>
              <a:rPr lang="en-US" sz="2000" i="1" dirty="0">
                <a:latin typeface="Arial" panose="020B0604020202020204" pitchFamily="34" charset="0"/>
                <a:ea typeface="Calibri" panose="020F0502020204030204" pitchFamily="34" charset="0"/>
                <a:cs typeface="Calibri" panose="020F0502020204030204" pitchFamily="34" charset="0"/>
              </a:rPr>
              <a:t>as</a:t>
            </a:r>
            <a:r>
              <a:rPr lang="en-US" sz="2000" dirty="0">
                <a:latin typeface="Arial" panose="020B0604020202020204" pitchFamily="34" charset="0"/>
                <a:ea typeface="Calibri" panose="020F0502020204030204" pitchFamily="34" charset="0"/>
                <a:cs typeface="Calibri" panose="020F0502020204030204" pitchFamily="34" charset="0"/>
              </a:rPr>
              <a:t> the bridge</a:t>
            </a:r>
            <a:r>
              <a:rPr lang="en-US" sz="2000" dirty="0" smtClean="0">
                <a:latin typeface="Arial" panose="020B0604020202020204" pitchFamily="34" charset="0"/>
                <a:ea typeface="Calibri" panose="020F0502020204030204" pitchFamily="34" charset="0"/>
                <a:cs typeface="Calibri" panose="020F0502020204030204" pitchFamily="34" charset="0"/>
              </a:rPr>
              <a:t>?</a:t>
            </a:r>
          </a:p>
          <a:p>
            <a:pPr marL="590550" indent="-285750">
              <a:spcAft>
                <a:spcPts val="0"/>
              </a:spcAft>
              <a:buFont typeface="Arial" panose="020B0604020202020204" pitchFamily="34" charset="0"/>
              <a:buChar char="•"/>
              <a:tabLst>
                <a:tab pos="914400" algn="l"/>
                <a:tab pos="5937250" algn="r"/>
              </a:tabLst>
            </a:pPr>
            <a:endParaRPr lang="en-US" sz="2000" dirty="0">
              <a:latin typeface="Arial" panose="020B0604020202020204" pitchFamily="34" charset="0"/>
              <a:ea typeface="Arial Unicode MS"/>
              <a:cs typeface="Calibri" panose="020F0502020204030204" pitchFamily="34" charset="0"/>
            </a:endParaRPr>
          </a:p>
          <a:p>
            <a:pPr marL="304800">
              <a:spcAft>
                <a:spcPts val="0"/>
              </a:spcAft>
              <a:tabLst>
                <a:tab pos="914400" algn="l"/>
                <a:tab pos="5937250" algn="r"/>
              </a:tabLst>
            </a:pPr>
            <a:r>
              <a:rPr lang="en-US" sz="2000" dirty="0">
                <a:latin typeface="Arial" panose="020B0604020202020204" pitchFamily="34" charset="0"/>
                <a:ea typeface="Arial Unicode MS"/>
                <a:cs typeface="Calibri" panose="020F0502020204030204" pitchFamily="34" charset="0"/>
              </a:rPr>
              <a:t>	</a:t>
            </a:r>
            <a:endParaRPr lang="en-ZA" sz="2000" dirty="0">
              <a:latin typeface="Times New Roman" panose="02020603050405020304" pitchFamily="18" charset="0"/>
              <a:ea typeface="Arial Unicode MS"/>
            </a:endParaRPr>
          </a:p>
          <a:p>
            <a:pPr marL="590550" indent="-285750">
              <a:spcAft>
                <a:spcPts val="0"/>
              </a:spcAft>
              <a:buFont typeface="Arial" panose="020B0604020202020204" pitchFamily="34" charset="0"/>
              <a:buChar char="•"/>
              <a:tabLst>
                <a:tab pos="914400" algn="l"/>
                <a:tab pos="5937250" algn="r"/>
              </a:tabLst>
            </a:pPr>
            <a:r>
              <a:rPr lang="en-US" sz="2000" dirty="0">
                <a:latin typeface="Arial" panose="020B0604020202020204" pitchFamily="34" charset="0"/>
                <a:ea typeface="Calibri" panose="020F0502020204030204" pitchFamily="34" charset="0"/>
                <a:cs typeface="Calibri" panose="020F0502020204030204" pitchFamily="34" charset="0"/>
              </a:rPr>
              <a:t>Churches and their </a:t>
            </a:r>
            <a:r>
              <a:rPr lang="en-US" sz="2000" dirty="0" err="1">
                <a:latin typeface="Arial" panose="020B0604020202020204" pitchFamily="34" charset="0"/>
                <a:ea typeface="Calibri" panose="020F0502020204030204" pitchFamily="34" charset="0"/>
                <a:cs typeface="Calibri" panose="020F0502020204030204" pitchFamily="34" charset="0"/>
              </a:rPr>
              <a:t>neighbours</a:t>
            </a:r>
            <a:r>
              <a:rPr lang="en-US" sz="2000" dirty="0">
                <a:latin typeface="Arial" panose="020B0604020202020204" pitchFamily="34" charset="0"/>
                <a:ea typeface="Calibri" panose="020F0502020204030204" pitchFamily="34" charset="0"/>
                <a:cs typeface="Calibri" panose="020F0502020204030204" pitchFamily="34" charset="0"/>
              </a:rPr>
              <a:t> “under the bridge</a:t>
            </a:r>
            <a:r>
              <a:rPr lang="en-US" sz="2000" dirty="0" smtClean="0">
                <a:latin typeface="Arial" panose="020B0604020202020204" pitchFamily="34" charset="0"/>
                <a:ea typeface="Calibri" panose="020F0502020204030204" pitchFamily="34" charset="0"/>
                <a:cs typeface="Calibri" panose="020F0502020204030204" pitchFamily="34" charset="0"/>
              </a:rPr>
              <a:t>”: a problem, an opportunity for outreach, members of the community </a:t>
            </a:r>
            <a:endParaRPr lang="en-ZA" sz="2000" dirty="0"/>
          </a:p>
        </p:txBody>
      </p:sp>
    </p:spTree>
    <p:extLst>
      <p:ext uri="{BB962C8B-B14F-4D97-AF65-F5344CB8AC3E}">
        <p14:creationId xmlns:p14="http://schemas.microsoft.com/office/powerpoint/2010/main" val="3336835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671202"/>
            <a:ext cx="9065623" cy="5216813"/>
          </a:xfrm>
          <a:prstGeom prst="rect">
            <a:avLst/>
          </a:prstGeom>
        </p:spPr>
        <p:txBody>
          <a:bodyPr wrap="square">
            <a:spAutoFit/>
          </a:bodyPr>
          <a:lstStyle/>
          <a:p>
            <a:pPr algn="ctr">
              <a:spcBef>
                <a:spcPts val="1800"/>
              </a:spcBef>
              <a:spcAft>
                <a:spcPts val="0"/>
              </a:spcAft>
              <a:tabLst>
                <a:tab pos="914400" algn="l"/>
                <a:tab pos="5937250" algn="r"/>
              </a:tabLst>
            </a:pPr>
            <a:r>
              <a:rPr lang="en-US" sz="1600" b="1" dirty="0" smtClean="0">
                <a:latin typeface="Arial" panose="020B0604020202020204" pitchFamily="34" charset="0"/>
                <a:ea typeface="Calibri" panose="020F0502020204030204" pitchFamily="34" charset="0"/>
                <a:cs typeface="Calibri" panose="020F0502020204030204" pitchFamily="34" charset="0"/>
              </a:rPr>
              <a:t>Theological reflection toward </a:t>
            </a:r>
            <a:r>
              <a:rPr lang="en-US" sz="1600" b="1" dirty="0">
                <a:latin typeface="Arial" panose="020B0604020202020204" pitchFamily="34" charset="0"/>
                <a:ea typeface="Calibri" panose="020F0502020204030204" pitchFamily="34" charset="0"/>
                <a:cs typeface="Calibri" panose="020F0502020204030204" pitchFamily="34" charset="0"/>
              </a:rPr>
              <a:t>spatial </a:t>
            </a:r>
            <a:r>
              <a:rPr lang="en-US" sz="1600" b="1" dirty="0" smtClean="0">
                <a:latin typeface="Arial" panose="020B0604020202020204" pitchFamily="34" charset="0"/>
                <a:ea typeface="Calibri" panose="020F0502020204030204" pitchFamily="34" charset="0"/>
                <a:cs typeface="Calibri" panose="020F0502020204030204" pitchFamily="34" charset="0"/>
              </a:rPr>
              <a:t>justice</a:t>
            </a:r>
          </a:p>
          <a:p>
            <a:pPr algn="ctr">
              <a:spcBef>
                <a:spcPts val="1200"/>
              </a:spcBef>
              <a:spcAft>
                <a:spcPts val="0"/>
              </a:spcAft>
              <a:tabLst>
                <a:tab pos="457200" algn="l"/>
                <a:tab pos="5937250" algn="r"/>
              </a:tabLst>
            </a:pP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Leading, developing, and emerging theologies of spatial justice</a:t>
            </a:r>
            <a:r>
              <a:rPr lang="en-US" sz="1600" dirty="0">
                <a:latin typeface="Arial" panose="020B0604020202020204" pitchFamily="34" charset="0"/>
                <a:ea typeface="Arial Unicode MS"/>
                <a:cs typeface="Calibri" panose="020F0502020204030204" pitchFamily="34" charset="0"/>
              </a:rPr>
              <a:t>	</a:t>
            </a:r>
            <a:endParaRPr lang="en-ZA" sz="1600" dirty="0" smtClean="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A </a:t>
            </a:r>
            <a:r>
              <a:rPr lang="en-US" sz="1600" dirty="0">
                <a:latin typeface="Arial" panose="020B0604020202020204" pitchFamily="34" charset="0"/>
                <a:ea typeface="Calibri" panose="020F0502020204030204" pitchFamily="34" charset="0"/>
                <a:cs typeface="Calibri" panose="020F0502020204030204" pitchFamily="34" charset="0"/>
              </a:rPr>
              <a:t>black liberation theology of land and spatial justice</a:t>
            </a:r>
            <a:r>
              <a:rPr lang="en-US" sz="1600" dirty="0">
                <a:latin typeface="Arial" panose="020B0604020202020204" pitchFamily="34" charset="0"/>
                <a:ea typeface="Arial Unicode MS"/>
                <a:cs typeface="Calibri" panose="020F0502020204030204" pitchFamily="34" charset="0"/>
              </a:rPr>
              <a:t>	</a:t>
            </a:r>
            <a:endParaRPr lang="en-ZA" sz="1600" dirty="0" smtClean="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A </a:t>
            </a:r>
            <a:r>
              <a:rPr lang="en-US" sz="1600" dirty="0">
                <a:latin typeface="Arial" panose="020B0604020202020204" pitchFamily="34" charset="0"/>
                <a:ea typeface="Calibri" panose="020F0502020204030204" pitchFamily="34" charset="0"/>
                <a:cs typeface="Calibri" panose="020F0502020204030204" pitchFamily="34" charset="0"/>
              </a:rPr>
              <a:t>prophetic imagination for spatial </a:t>
            </a:r>
            <a:r>
              <a:rPr lang="en-US" sz="1600" dirty="0" smtClean="0">
                <a:latin typeface="Arial" panose="020B0604020202020204" pitchFamily="34" charset="0"/>
                <a:ea typeface="Calibri" panose="020F0502020204030204" pitchFamily="34" charset="0"/>
                <a:cs typeface="Calibri" panose="020F0502020204030204" pitchFamily="34" charset="0"/>
              </a:rPr>
              <a:t>justice</a:t>
            </a:r>
          </a:p>
          <a:p>
            <a:pPr marL="438150" indent="-285750">
              <a:spcAft>
                <a:spcPts val="0"/>
              </a:spcAft>
              <a:buFont typeface="Arial" panose="020B0604020202020204" pitchFamily="34" charset="0"/>
              <a:buChar char="•"/>
              <a:tabLst>
                <a:tab pos="6096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Contextual </a:t>
            </a:r>
            <a:r>
              <a:rPr lang="en-US" sz="1600" dirty="0">
                <a:latin typeface="Arial" panose="020B0604020202020204" pitchFamily="34" charset="0"/>
                <a:ea typeface="Calibri" panose="020F0502020204030204" pitchFamily="34" charset="0"/>
                <a:cs typeface="Calibri" panose="020F0502020204030204" pitchFamily="34" charset="0"/>
              </a:rPr>
              <a:t>readings of the Bible: a possible resource to facilitate a spatial turn in churches</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algn="ctr">
              <a:spcBef>
                <a:spcPts val="1200"/>
              </a:spcBef>
              <a:spcAft>
                <a:spcPts val="0"/>
              </a:spcAft>
              <a:tabLst>
                <a:tab pos="457200" algn="l"/>
                <a:tab pos="5937250" algn="r"/>
              </a:tabLst>
            </a:pPr>
            <a:r>
              <a:rPr lang="en-US" sz="1600" b="1" dirty="0">
                <a:latin typeface="Arial" panose="020B0604020202020204" pitchFamily="34" charset="0"/>
                <a:ea typeface="Calibri" panose="020F0502020204030204" pitchFamily="34" charset="0"/>
                <a:cs typeface="Calibri" panose="020F0502020204030204" pitchFamily="34" charset="0"/>
              </a:rPr>
              <a:t>Voices from the </a:t>
            </a:r>
            <a:r>
              <a:rPr lang="en-US" sz="1600" b="1" dirty="0" smtClean="0">
                <a:latin typeface="Arial" panose="020B0604020202020204" pitchFamily="34" charset="0"/>
                <a:ea typeface="Calibri" panose="020F0502020204030204" pitchFamily="34" charset="0"/>
                <a:cs typeface="Calibri" panose="020F0502020204030204" pitchFamily="34" charset="0"/>
              </a:rPr>
              <a:t>churches</a:t>
            </a:r>
          </a:p>
          <a:p>
            <a:pPr algn="ctr">
              <a:spcBef>
                <a:spcPts val="1200"/>
              </a:spcBef>
              <a:spcAft>
                <a:spcPts val="0"/>
              </a:spcAft>
              <a:tabLst>
                <a:tab pos="457200" algn="l"/>
                <a:tab pos="5937250" algn="r"/>
              </a:tabLst>
            </a:pP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The holistic gospel</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The Kingdom of God</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Incarnation</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theology of the </a:t>
            </a:r>
            <a:r>
              <a:rPr lang="en-US" sz="1600" dirty="0" err="1">
                <a:latin typeface="Arial" panose="020B0604020202020204" pitchFamily="34" charset="0"/>
                <a:ea typeface="Calibri" panose="020F0502020204030204" pitchFamily="34" charset="0"/>
                <a:cs typeface="Calibri" panose="020F0502020204030204" pitchFamily="34" charset="0"/>
              </a:rPr>
              <a:t>neighbour</a:t>
            </a:r>
            <a:r>
              <a:rPr lang="en-US" sz="1600" dirty="0">
                <a:latin typeface="Arial" panose="020B0604020202020204" pitchFamily="34" charset="0"/>
                <a:ea typeface="Calibri" panose="020F0502020204030204" pitchFamily="34" charset="0"/>
                <a:cs typeface="Calibri" panose="020F0502020204030204" pitchFamily="34" charset="0"/>
              </a:rPr>
              <a:t>(hood)</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theology of economic and land justice</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theology of the church</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theological imagination for spatial justice?</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Sources that influenced the theological reflections of the ministers</a:t>
            </a:r>
            <a:endParaRPr lang="en-ZA" sz="1600" dirty="0">
              <a:latin typeface="Times New Roman" panose="02020603050405020304" pitchFamily="18" charset="0"/>
              <a:ea typeface="Arial Unicode MS"/>
            </a:endParaRPr>
          </a:p>
          <a:p>
            <a:pPr algn="ctr">
              <a:spcBef>
                <a:spcPts val="1800"/>
              </a:spcBef>
              <a:spcAft>
                <a:spcPts val="0"/>
              </a:spcAft>
              <a:tabLst>
                <a:tab pos="914400" algn="l"/>
                <a:tab pos="5937250" algn="r"/>
              </a:tabLst>
            </a:pPr>
            <a:r>
              <a:rPr lang="en-US" sz="1600" cap="all" dirty="0">
                <a:latin typeface="Arial" panose="020B0604020202020204" pitchFamily="34" charset="0"/>
                <a:ea typeface="Calibri" panose="020F0502020204030204" pitchFamily="34" charset="0"/>
                <a:cs typeface="Calibri Light (Headings)"/>
              </a:rPr>
              <a:t> </a:t>
            </a:r>
            <a:endParaRPr lang="en-ZA" sz="16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4246108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6204575"/>
              </p:ext>
            </p:extLst>
          </p:nvPr>
        </p:nvGraphicFramePr>
        <p:xfrm>
          <a:off x="7014753" y="2155372"/>
          <a:ext cx="5016138" cy="4423109"/>
        </p:xfrm>
        <a:graphic>
          <a:graphicData uri="http://schemas.openxmlformats.org/drawingml/2006/table">
            <a:tbl>
              <a:tblPr firstRow="1" firstCol="1" bandRow="1">
                <a:tableStyleId>{5C22544A-7EE6-4342-B048-85BDC9FD1C3A}</a:tableStyleId>
              </a:tblPr>
              <a:tblGrid>
                <a:gridCol w="931722">
                  <a:extLst>
                    <a:ext uri="{9D8B030D-6E8A-4147-A177-3AD203B41FA5}">
                      <a16:colId xmlns:a16="http://schemas.microsoft.com/office/drawing/2014/main" val="3746734351"/>
                    </a:ext>
                  </a:extLst>
                </a:gridCol>
                <a:gridCol w="1106274">
                  <a:extLst>
                    <a:ext uri="{9D8B030D-6E8A-4147-A177-3AD203B41FA5}">
                      <a16:colId xmlns:a16="http://schemas.microsoft.com/office/drawing/2014/main" val="1617393398"/>
                    </a:ext>
                  </a:extLst>
                </a:gridCol>
                <a:gridCol w="1345405">
                  <a:extLst>
                    <a:ext uri="{9D8B030D-6E8A-4147-A177-3AD203B41FA5}">
                      <a16:colId xmlns:a16="http://schemas.microsoft.com/office/drawing/2014/main" val="2320495155"/>
                    </a:ext>
                  </a:extLst>
                </a:gridCol>
                <a:gridCol w="1632737">
                  <a:extLst>
                    <a:ext uri="{9D8B030D-6E8A-4147-A177-3AD203B41FA5}">
                      <a16:colId xmlns:a16="http://schemas.microsoft.com/office/drawing/2014/main" val="4020083408"/>
                    </a:ext>
                  </a:extLst>
                </a:gridCol>
              </a:tblGrid>
              <a:tr h="337866">
                <a:tc>
                  <a:txBody>
                    <a:bodyPr/>
                    <a:lstStyle/>
                    <a:p>
                      <a:pPr>
                        <a:lnSpc>
                          <a:spcPct val="150000"/>
                        </a:lnSpc>
                        <a:spcAft>
                          <a:spcPts val="0"/>
                        </a:spcAft>
                      </a:pPr>
                      <a:r>
                        <a:rPr lang="en-ZA" sz="400">
                          <a:effectLst/>
                        </a:rPr>
                        <a:t>Ecclesial use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Income-generating: space for hire</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Use of building offered at no cost to serve local community/neighbourhood</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Specifically named as coming from a sense of social and/or spatial justice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3796589093"/>
                  </a:ext>
                </a:extLst>
              </a:tr>
              <a:tr h="424760">
                <a:tc>
                  <a:txBody>
                    <a:bodyPr/>
                    <a:lstStyle/>
                    <a:p>
                      <a:pPr>
                        <a:lnSpc>
                          <a:spcPct val="150000"/>
                        </a:lnSpc>
                        <a:spcAft>
                          <a:spcPts val="0"/>
                        </a:spcAft>
                      </a:pPr>
                      <a:r>
                        <a:rPr lang="en-ZA" sz="400" dirty="0">
                          <a:effectLst/>
                        </a:rPr>
                        <a:t>Sunday morning/evening services</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Body corporate meetings of neighbouring residential complexes</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Open grounds for dog walking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Use of space given freely as office space to NPO’s addressing inequality and injustice in other parts of the city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1011134104"/>
                  </a:ext>
                </a:extLst>
              </a:tr>
              <a:tr h="253394">
                <a:tc>
                  <a:txBody>
                    <a:bodyPr/>
                    <a:lstStyle/>
                    <a:p>
                      <a:pPr>
                        <a:lnSpc>
                          <a:spcPct val="150000"/>
                        </a:lnSpc>
                        <a:spcAft>
                          <a:spcPts val="0"/>
                        </a:spcAft>
                      </a:pPr>
                      <a:r>
                        <a:rPr lang="en-ZA" sz="400">
                          <a:effectLst/>
                        </a:rPr>
                        <a:t>Mid-week services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Alcohol/Narcotics Anonymous meetings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Open grounds and buildings during neighbourhood festivals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 deliberately racially and economically </a:t>
                      </a:r>
                    </a:p>
                    <a:p>
                      <a:pPr>
                        <a:lnSpc>
                          <a:spcPct val="150000"/>
                        </a:lnSpc>
                        <a:spcAft>
                          <a:spcPts val="0"/>
                        </a:spcAft>
                      </a:pPr>
                      <a:r>
                        <a:rPr lang="en-ZA" sz="400">
                          <a:effectLst/>
                        </a:rPr>
                        <a:t>integrated pre-school</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2407985843"/>
                  </a:ext>
                </a:extLst>
              </a:tr>
              <a:tr h="337926">
                <a:tc>
                  <a:txBody>
                    <a:bodyPr/>
                    <a:lstStyle/>
                    <a:p>
                      <a:pPr>
                        <a:lnSpc>
                          <a:spcPct val="150000"/>
                        </a:lnSpc>
                        <a:spcAft>
                          <a:spcPts val="0"/>
                        </a:spcAft>
                      </a:pPr>
                      <a:r>
                        <a:rPr lang="en-ZA" sz="400">
                          <a:effectLst/>
                        </a:rPr>
                        <a:t>Prayer services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Dance/exercise classes – daily hire during the week and Sat mornings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 quiet space for the public during times of crisis (e.g. fees must fall) prayer/debriefing offered</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 respite flatlet for individuals/families </a:t>
                      </a:r>
                    </a:p>
                    <a:p>
                      <a:pPr>
                        <a:lnSpc>
                          <a:spcPct val="150000"/>
                        </a:lnSpc>
                        <a:spcAft>
                          <a:spcPts val="0"/>
                        </a:spcAft>
                      </a:pPr>
                      <a:r>
                        <a:rPr lang="en-ZA" sz="400">
                          <a:effectLst/>
                        </a:rPr>
                        <a:t>in crisis; often used for people facing homelessness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218420827"/>
                  </a:ext>
                </a:extLst>
              </a:tr>
              <a:tr h="251093">
                <a:tc>
                  <a:txBody>
                    <a:bodyPr/>
                    <a:lstStyle/>
                    <a:p>
                      <a:pPr>
                        <a:lnSpc>
                          <a:spcPct val="150000"/>
                        </a:lnSpc>
                        <a:spcAft>
                          <a:spcPts val="0"/>
                        </a:spcAft>
                      </a:pPr>
                      <a:r>
                        <a:rPr lang="en-ZA" sz="400">
                          <a:effectLst/>
                        </a:rPr>
                        <a:t>Weddings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Event hire</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Free space is given for social enterprise micro-business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Emergency shelter for displaced people (temporary)</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1936857787"/>
                  </a:ext>
                </a:extLst>
              </a:tr>
              <a:tr h="253394">
                <a:tc>
                  <a:txBody>
                    <a:bodyPr/>
                    <a:lstStyle/>
                    <a:p>
                      <a:pPr>
                        <a:lnSpc>
                          <a:spcPct val="150000"/>
                        </a:lnSpc>
                        <a:spcAft>
                          <a:spcPts val="0"/>
                        </a:spcAft>
                      </a:pPr>
                      <a:r>
                        <a:rPr lang="en-ZA" sz="400">
                          <a:effectLst/>
                        </a:rPr>
                        <a:t>Funerals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Weddings of non-congregation members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Western Cape blood transfusion</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Winter Shelter for homeless persons over a </a:t>
                      </a:r>
                    </a:p>
                    <a:p>
                      <a:pPr>
                        <a:lnSpc>
                          <a:spcPct val="150000"/>
                        </a:lnSpc>
                        <a:spcAft>
                          <a:spcPts val="0"/>
                        </a:spcAft>
                      </a:pPr>
                      <a:r>
                        <a:rPr lang="en-ZA" sz="400" dirty="0">
                          <a:effectLst/>
                        </a:rPr>
                        <a:t>few days during heavy weather </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364489865"/>
                  </a:ext>
                </a:extLst>
              </a:tr>
              <a:tr h="164259">
                <a:tc>
                  <a:txBody>
                    <a:bodyPr/>
                    <a:lstStyle/>
                    <a:p>
                      <a:pPr>
                        <a:lnSpc>
                          <a:spcPct val="150000"/>
                        </a:lnSpc>
                        <a:spcAft>
                          <a:spcPts val="0"/>
                        </a:spcAft>
                      </a:pPr>
                      <a:r>
                        <a:rPr lang="en-ZA" sz="400">
                          <a:effectLst/>
                        </a:rPr>
                        <a:t>Church socials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Preschool/Educare</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Free live music concerts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After school tutoring/homework clubs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1553422827"/>
                  </a:ext>
                </a:extLst>
              </a:tr>
              <a:tr h="424760">
                <a:tc>
                  <a:txBody>
                    <a:bodyPr/>
                    <a:lstStyle/>
                    <a:p>
                      <a:pPr>
                        <a:lnSpc>
                          <a:spcPct val="150000"/>
                        </a:lnSpc>
                        <a:spcAft>
                          <a:spcPts val="0"/>
                        </a:spcAft>
                      </a:pPr>
                      <a:r>
                        <a:rPr lang="en-ZA" sz="400">
                          <a:effectLst/>
                        </a:rPr>
                        <a:t>Church celebrations – e.g. patronal festivals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Film shoots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Recreation clubs for the elderly or special needs groups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Daily clinic for babies and children </a:t>
                      </a:r>
                    </a:p>
                    <a:p>
                      <a:pPr>
                        <a:lnSpc>
                          <a:spcPct val="150000"/>
                        </a:lnSpc>
                        <a:spcAft>
                          <a:spcPts val="0"/>
                        </a:spcAft>
                      </a:pPr>
                      <a:r>
                        <a:rPr lang="en-ZA" sz="400">
                          <a:effectLst/>
                        </a:rPr>
                        <a:t>(run from a church building </a:t>
                      </a:r>
                    </a:p>
                    <a:p>
                      <a:pPr>
                        <a:lnSpc>
                          <a:spcPct val="150000"/>
                        </a:lnSpc>
                        <a:spcAft>
                          <a:spcPts val="0"/>
                        </a:spcAft>
                      </a:pPr>
                      <a:r>
                        <a:rPr lang="en-ZA" sz="400">
                          <a:effectLst/>
                        </a:rPr>
                        <a:t>– freely given for the use of the clinic)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353811042"/>
                  </a:ext>
                </a:extLst>
              </a:tr>
              <a:tr h="337926">
                <a:tc>
                  <a:txBody>
                    <a:bodyPr/>
                    <a:lstStyle/>
                    <a:p>
                      <a:pPr>
                        <a:lnSpc>
                          <a:spcPct val="150000"/>
                        </a:lnSpc>
                        <a:spcAft>
                          <a:spcPts val="0"/>
                        </a:spcAft>
                      </a:pPr>
                      <a:r>
                        <a:rPr lang="en-ZA" sz="400" dirty="0">
                          <a:effectLst/>
                        </a:rPr>
                        <a:t>Annual church fete/market day</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Parking for local businesses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Parking for school drop off and collection of neighbouring high school</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 clinic where people collect chronic medication – to reduce long travel time and waiting time at a government clinic</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2121751150"/>
                  </a:ext>
                </a:extLst>
              </a:tr>
              <a:tr h="511592">
                <a:tc>
                  <a:txBody>
                    <a:bodyPr/>
                    <a:lstStyle/>
                    <a:p>
                      <a:pPr>
                        <a:lnSpc>
                          <a:spcPct val="150000"/>
                        </a:lnSpc>
                        <a:spcAft>
                          <a:spcPts val="0"/>
                        </a:spcAft>
                      </a:pPr>
                      <a:r>
                        <a:rPr lang="en-ZA" sz="400">
                          <a:effectLst/>
                        </a:rPr>
                        <a:t>The Alpha course and other evangelical initiatives</a:t>
                      </a:r>
                    </a:p>
                    <a:p>
                      <a:pPr>
                        <a:lnSpc>
                          <a:spcPct val="150000"/>
                        </a:lnSpc>
                        <a:spcAft>
                          <a:spcPts val="0"/>
                        </a:spcAft>
                      </a:pPr>
                      <a:r>
                        <a:rPr lang="en-ZA" sz="400">
                          <a:effectLst/>
                        </a:rPr>
                        <a:t>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Weight watchers </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Weekly or Monthly dinners hosting people who live on the streets near the church with congregations members (not a soup kitchen)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Long term housing of refugee families in homes owned by the church</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871521631"/>
                  </a:ext>
                </a:extLst>
              </a:tr>
              <a:tr h="598425">
                <a:tc>
                  <a:txBody>
                    <a:bodyPr/>
                    <a:lstStyle/>
                    <a:p>
                      <a:pPr>
                        <a:lnSpc>
                          <a:spcPct val="150000"/>
                        </a:lnSpc>
                        <a:spcAft>
                          <a:spcPts val="0"/>
                        </a:spcAft>
                      </a:pPr>
                      <a:r>
                        <a:rPr lang="en-ZA" sz="400">
                          <a:effectLst/>
                        </a:rPr>
                        <a:t>Packing food parcels once a month for Fikelele</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Training/workshops/ courses venue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Courses that serve community needs:</a:t>
                      </a:r>
                    </a:p>
                    <a:p>
                      <a:pPr>
                        <a:lnSpc>
                          <a:spcPct val="150000"/>
                        </a:lnSpc>
                        <a:spcAft>
                          <a:spcPts val="0"/>
                        </a:spcAft>
                      </a:pPr>
                      <a:r>
                        <a:rPr lang="en-ZA" sz="400">
                          <a:effectLst/>
                        </a:rPr>
                        <a:t>The Marriage course </a:t>
                      </a:r>
                    </a:p>
                    <a:p>
                      <a:pPr>
                        <a:lnSpc>
                          <a:spcPct val="150000"/>
                        </a:lnSpc>
                        <a:spcAft>
                          <a:spcPts val="0"/>
                        </a:spcAft>
                      </a:pPr>
                      <a:r>
                        <a:rPr lang="en-ZA" sz="400">
                          <a:effectLst/>
                        </a:rPr>
                        <a:t>Depression Matters </a:t>
                      </a:r>
                    </a:p>
                    <a:p>
                      <a:pPr>
                        <a:lnSpc>
                          <a:spcPct val="150000"/>
                        </a:lnSpc>
                        <a:spcAft>
                          <a:spcPts val="0"/>
                        </a:spcAft>
                      </a:pPr>
                      <a:r>
                        <a:rPr lang="en-ZA" sz="400">
                          <a:effectLst/>
                        </a:rPr>
                        <a:t>Griefshare</a:t>
                      </a:r>
                    </a:p>
                    <a:p>
                      <a:pPr>
                        <a:lnSpc>
                          <a:spcPct val="150000"/>
                        </a:lnSpc>
                        <a:spcAft>
                          <a:spcPts val="0"/>
                        </a:spcAft>
                      </a:pPr>
                      <a:r>
                        <a:rPr lang="en-ZA" sz="400">
                          <a:effectLst/>
                        </a:rPr>
                        <a:t>Divorce recovery</a:t>
                      </a:r>
                    </a:p>
                    <a:p>
                      <a:pPr>
                        <a:lnSpc>
                          <a:spcPct val="150000"/>
                        </a:lnSpc>
                        <a:spcAft>
                          <a:spcPts val="0"/>
                        </a:spcAft>
                      </a:pPr>
                      <a:r>
                        <a:rPr lang="en-ZA" sz="400">
                          <a:effectLst/>
                        </a:rPr>
                        <a:t>Parenting courses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One church was, at the time of the focus group, going through a process of discernment on how to use a vacant building in more spatially just ways</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441488553"/>
                  </a:ext>
                </a:extLst>
              </a:tr>
              <a:tr h="253394">
                <a:tc>
                  <a:txBody>
                    <a:bodyPr/>
                    <a:lstStyle/>
                    <a:p>
                      <a:pPr>
                        <a:lnSpc>
                          <a:spcPct val="150000"/>
                        </a:lnSpc>
                        <a:spcAft>
                          <a:spcPts val="0"/>
                        </a:spcAft>
                      </a:pPr>
                      <a:r>
                        <a:rPr lang="en-ZA" sz="400">
                          <a:effectLst/>
                        </a:rPr>
                        <a:t>Bible study groups</a:t>
                      </a:r>
                    </a:p>
                    <a:p>
                      <a:pPr>
                        <a:lnSpc>
                          <a:spcPct val="150000"/>
                        </a:lnSpc>
                        <a:spcAft>
                          <a:spcPts val="0"/>
                        </a:spcAft>
                      </a:pPr>
                      <a:r>
                        <a:rPr lang="en-ZA" sz="400">
                          <a:effectLst/>
                        </a:rPr>
                        <a:t>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Run/walk for life </a:t>
                      </a:r>
                    </a:p>
                    <a:p>
                      <a:pPr>
                        <a:lnSpc>
                          <a:spcPct val="150000"/>
                        </a:lnSpc>
                        <a:spcAft>
                          <a:spcPts val="0"/>
                        </a:spcAft>
                      </a:pPr>
                      <a:r>
                        <a:rPr lang="en-ZA" sz="400">
                          <a:effectLst/>
                        </a:rPr>
                        <a:t> </a:t>
                      </a:r>
                    </a:p>
                    <a:p>
                      <a:pPr>
                        <a:lnSpc>
                          <a:spcPct val="150000"/>
                        </a:lnSpc>
                        <a:spcAft>
                          <a:spcPts val="0"/>
                        </a:spcAft>
                      </a:pPr>
                      <a:r>
                        <a:rPr lang="en-ZA" sz="400">
                          <a:effectLst/>
                        </a:rPr>
                        <a:t>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School for children with disabilities</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Small scale urban farming/ vegetable gardening on available pieces of soil</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204150280"/>
                  </a:ext>
                </a:extLst>
              </a:tr>
              <a:tr h="253394">
                <a:tc>
                  <a:txBody>
                    <a:bodyPr/>
                    <a:lstStyle/>
                    <a:p>
                      <a:pPr>
                        <a:lnSpc>
                          <a:spcPct val="150000"/>
                        </a:lnSpc>
                        <a:spcAft>
                          <a:spcPts val="0"/>
                        </a:spcAft>
                      </a:pPr>
                      <a:r>
                        <a:rPr lang="en-ZA" sz="400">
                          <a:effectLst/>
                        </a:rPr>
                        <a:t>Worship events </a:t>
                      </a:r>
                    </a:p>
                    <a:p>
                      <a:pPr>
                        <a:lnSpc>
                          <a:spcPct val="150000"/>
                        </a:lnSpc>
                        <a:spcAft>
                          <a:spcPts val="0"/>
                        </a:spcAft>
                      </a:pPr>
                      <a:r>
                        <a:rPr lang="en-ZA" sz="400">
                          <a:effectLst/>
                        </a:rPr>
                        <a:t>Choir practice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A residence for ten students  </a:t>
                      </a:r>
                    </a:p>
                    <a:p>
                      <a:pPr>
                        <a:lnSpc>
                          <a:spcPct val="150000"/>
                        </a:lnSpc>
                        <a:spcAft>
                          <a:spcPts val="0"/>
                        </a:spcAft>
                      </a:pPr>
                      <a:r>
                        <a:rPr lang="en-ZA" sz="400">
                          <a:effectLst/>
                        </a:rPr>
                        <a:t>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a:effectLst/>
                        </a:rPr>
                        <a:t>Parents/Nanny and child meet-ups and support groups </a:t>
                      </a:r>
                      <a:endParaRPr lang="en-ZA" sz="40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tc>
                  <a:txBody>
                    <a:bodyPr/>
                    <a:lstStyle/>
                    <a:p>
                      <a:pPr>
                        <a:lnSpc>
                          <a:spcPct val="150000"/>
                        </a:lnSpc>
                        <a:spcAft>
                          <a:spcPts val="0"/>
                        </a:spcAft>
                      </a:pPr>
                      <a:r>
                        <a:rPr lang="en-ZA" sz="400" dirty="0">
                          <a:effectLst/>
                        </a:rPr>
                        <a:t> </a:t>
                      </a:r>
                      <a:endParaRPr lang="en-ZA"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684" marR="26684" marT="0" marB="0"/>
                </a:tc>
                <a:extLst>
                  <a:ext uri="{0D108BD9-81ED-4DB2-BD59-A6C34878D82A}">
                    <a16:rowId xmlns:a16="http://schemas.microsoft.com/office/drawing/2014/main" val="1876212969"/>
                  </a:ext>
                </a:extLst>
              </a:tr>
            </a:tbl>
          </a:graphicData>
        </a:graphic>
      </p:graphicFrame>
      <p:sp>
        <p:nvSpPr>
          <p:cNvPr id="5" name="Rectangle 4"/>
          <p:cNvSpPr/>
          <p:nvPr/>
        </p:nvSpPr>
        <p:spPr>
          <a:xfrm>
            <a:off x="248194" y="248195"/>
            <a:ext cx="8856617" cy="3539430"/>
          </a:xfrm>
          <a:prstGeom prst="rect">
            <a:avLst/>
          </a:prstGeom>
        </p:spPr>
        <p:txBody>
          <a:bodyPr wrap="square">
            <a:spAutoFit/>
          </a:bodyPr>
          <a:lstStyle/>
          <a:p>
            <a:pPr algn="ctr">
              <a:spcBef>
                <a:spcPts val="1800"/>
              </a:spcBef>
              <a:spcAft>
                <a:spcPts val="0"/>
              </a:spcAft>
              <a:tabLst>
                <a:tab pos="914400" algn="l"/>
                <a:tab pos="5937250" algn="r"/>
              </a:tabLst>
            </a:pPr>
            <a:r>
              <a:rPr lang="en-US" b="1" cap="all" dirty="0">
                <a:latin typeface="Arial" panose="020B0604020202020204" pitchFamily="34" charset="0"/>
                <a:ea typeface="Calibri" panose="020F0502020204030204" pitchFamily="34" charset="0"/>
                <a:cs typeface="Calibri Light (Headings)"/>
              </a:rPr>
              <a:t> </a:t>
            </a:r>
            <a:r>
              <a:rPr lang="en-US" sz="2800" b="1" cap="all" dirty="0">
                <a:latin typeface="Arial" panose="020B0604020202020204" pitchFamily="34" charset="0"/>
                <a:ea typeface="Calibri" panose="020F0502020204030204" pitchFamily="34" charset="0"/>
                <a:cs typeface="Calibri Light (Headings)"/>
              </a:rPr>
              <a:t>building blocks of a praxis of spatial justice in the churches  ?</a:t>
            </a:r>
            <a:r>
              <a:rPr lang="en-US" dirty="0">
                <a:latin typeface="Arial" panose="020B0604020202020204" pitchFamily="34" charset="0"/>
                <a:ea typeface="Arial Unicode MS"/>
                <a:cs typeface="Calibri" panose="020F0502020204030204" pitchFamily="34" charset="0"/>
              </a:rPr>
              <a:t>	</a:t>
            </a:r>
            <a:endParaRPr lang="en-ZA"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dirty="0">
                <a:latin typeface="Arial" panose="020B0604020202020204" pitchFamily="34" charset="0"/>
                <a:ea typeface="Arial Unicode MS"/>
                <a:cs typeface="Calibri" panose="020F0502020204030204" pitchFamily="34" charset="0"/>
              </a:rPr>
              <a:t>	</a:t>
            </a:r>
            <a:endParaRPr lang="en-ZA"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Not just for a Sunday morning</a:t>
            </a:r>
            <a:endParaRPr lang="en-ZA" dirty="0">
              <a:latin typeface="Times New Roman" panose="02020603050405020304" pitchFamily="18" charset="0"/>
              <a:ea typeface="Calibri" panose="020F0502020204030204" pitchFamily="34" charset="0"/>
            </a:endParaRPr>
          </a:p>
          <a:p>
            <a:pPr marL="285750" indent="-285750">
              <a:spcBef>
                <a:spcPts val="1200"/>
              </a:spcBef>
              <a:spcAft>
                <a:spcPts val="0"/>
              </a:spcAft>
              <a:buFont typeface="Arial" panose="020B0604020202020204" pitchFamily="34" charset="0"/>
              <a:buChar char="•"/>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The church, the community, the </a:t>
            </a:r>
            <a:r>
              <a:rPr lang="en-US" dirty="0" err="1">
                <a:latin typeface="Arial" panose="020B0604020202020204" pitchFamily="34" charset="0"/>
                <a:ea typeface="Calibri" panose="020F0502020204030204" pitchFamily="34" charset="0"/>
                <a:cs typeface="Calibri" panose="020F0502020204030204" pitchFamily="34" charset="0"/>
              </a:rPr>
              <a:t>neighbourhood</a:t>
            </a:r>
            <a:endParaRPr lang="en-ZA" dirty="0">
              <a:latin typeface="Times New Roman" panose="02020603050405020304" pitchFamily="18" charset="0"/>
              <a:ea typeface="Calibri" panose="020F0502020204030204" pitchFamily="34" charset="0"/>
            </a:endParaRPr>
          </a:p>
          <a:p>
            <a:pPr marL="285750" indent="-285750">
              <a:spcBef>
                <a:spcPts val="1200"/>
              </a:spcBef>
              <a:spcAft>
                <a:spcPts val="0"/>
              </a:spcAft>
              <a:buFont typeface="Arial" panose="020B0604020202020204" pitchFamily="34" charset="0"/>
              <a:buChar char="•"/>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A church for the </a:t>
            </a:r>
            <a:r>
              <a:rPr lang="en-US" dirty="0" err="1">
                <a:latin typeface="Arial" panose="020B0604020202020204" pitchFamily="34" charset="0"/>
                <a:ea typeface="Calibri" panose="020F0502020204030204" pitchFamily="34" charset="0"/>
                <a:cs typeface="Calibri" panose="020F0502020204030204" pitchFamily="34" charset="0"/>
              </a:rPr>
              <a:t>neighbourhood</a:t>
            </a:r>
            <a:r>
              <a:rPr lang="en-US" dirty="0">
                <a:latin typeface="Arial" panose="020B0604020202020204" pitchFamily="34" charset="0"/>
                <a:ea typeface="Arial Unicode MS"/>
                <a:cs typeface="Calibri" panose="020F0502020204030204" pitchFamily="34" charset="0"/>
              </a:rPr>
              <a:t>	</a:t>
            </a:r>
            <a:endParaRPr lang="en-ZA" dirty="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Churches that (could) change the community/ </a:t>
            </a:r>
            <a:r>
              <a:rPr lang="en-US" dirty="0" err="1">
                <a:latin typeface="Arial" panose="020B0604020202020204" pitchFamily="34" charset="0"/>
                <a:ea typeface="Calibri" panose="020F0502020204030204" pitchFamily="34" charset="0"/>
                <a:cs typeface="Calibri" panose="020F0502020204030204" pitchFamily="34" charset="0"/>
              </a:rPr>
              <a:t>neighbourhood</a:t>
            </a:r>
            <a:r>
              <a:rPr lang="en-US" dirty="0">
                <a:latin typeface="Arial" panose="020B0604020202020204" pitchFamily="34" charset="0"/>
                <a:ea typeface="Arial Unicode MS"/>
                <a:cs typeface="Calibri" panose="020F0502020204030204" pitchFamily="34" charset="0"/>
              </a:rPr>
              <a:t>	</a:t>
            </a:r>
            <a:endParaRPr lang="en-ZA"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dirty="0">
                <a:latin typeface="Arial" panose="020B0604020202020204" pitchFamily="34" charset="0"/>
                <a:ea typeface="Arial Unicode MS"/>
                <a:cs typeface="Calibri" panose="020F0502020204030204" pitchFamily="34" charset="0"/>
              </a:rPr>
              <a:t>	</a:t>
            </a:r>
            <a:endParaRPr lang="en-ZA" dirty="0"/>
          </a:p>
        </p:txBody>
      </p:sp>
    </p:spTree>
    <p:extLst>
      <p:ext uri="{BB962C8B-B14F-4D97-AF65-F5344CB8AC3E}">
        <p14:creationId xmlns:p14="http://schemas.microsoft.com/office/powerpoint/2010/main" val="210529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p:cNvPicPr/>
          <p:nvPr/>
        </p:nvPicPr>
        <p:blipFill rotWithShape="1">
          <a:blip r:embed="rId2" cstate="print">
            <a:extLst>
              <a:ext uri="{28A0092B-C50C-407E-A947-70E740481C1C}">
                <a14:useLocalDpi xmlns:a14="http://schemas.microsoft.com/office/drawing/2010/main" val="0"/>
              </a:ext>
            </a:extLst>
          </a:blip>
          <a:srcRect b="35648"/>
          <a:stretch/>
        </p:blipFill>
        <p:spPr>
          <a:xfrm>
            <a:off x="1515291" y="418011"/>
            <a:ext cx="7563395" cy="6113417"/>
          </a:xfrm>
          <a:prstGeom prst="rect">
            <a:avLst/>
          </a:prstGeom>
        </p:spPr>
      </p:pic>
    </p:spTree>
    <p:extLst>
      <p:ext uri="{BB962C8B-B14F-4D97-AF65-F5344CB8AC3E}">
        <p14:creationId xmlns:p14="http://schemas.microsoft.com/office/powerpoint/2010/main" val="2350458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142" y="261257"/>
            <a:ext cx="9614263" cy="6832640"/>
          </a:xfrm>
          <a:prstGeom prst="rect">
            <a:avLst/>
          </a:prstGeom>
        </p:spPr>
        <p:txBody>
          <a:bodyPr wrap="square">
            <a:spAutoFit/>
          </a:bodyPr>
          <a:lstStyle/>
          <a:p>
            <a:pPr algn="ctr">
              <a:spcBef>
                <a:spcPts val="1200"/>
              </a:spcBef>
              <a:spcAft>
                <a:spcPts val="0"/>
              </a:spcAft>
              <a:tabLst>
                <a:tab pos="457200" algn="l"/>
                <a:tab pos="5937250" algn="r"/>
              </a:tabLst>
            </a:pPr>
            <a:r>
              <a:rPr lang="en-US" b="1" dirty="0">
                <a:latin typeface="Arial" panose="020B0604020202020204" pitchFamily="34" charset="0"/>
                <a:ea typeface="Calibri" panose="020F0502020204030204" pitchFamily="34" charset="0"/>
                <a:cs typeface="Calibri" panose="020F0502020204030204" pitchFamily="34" charset="0"/>
              </a:rPr>
              <a:t>Influencing factors</a:t>
            </a:r>
          </a:p>
          <a:p>
            <a:pPr>
              <a:spcBef>
                <a:spcPts val="1200"/>
              </a:spcBef>
              <a:spcAft>
                <a:spcPts val="0"/>
              </a:spcAft>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Factors that could influence a praxis of spatial justice in either </a:t>
            </a:r>
            <a:r>
              <a:rPr lang="en-US" dirty="0" smtClean="0">
                <a:latin typeface="Arial" panose="020B0604020202020204" pitchFamily="34" charset="0"/>
                <a:ea typeface="Calibri" panose="020F0502020204030204" pitchFamily="34" charset="0"/>
                <a:cs typeface="Calibri" panose="020F0502020204030204" pitchFamily="34" charset="0"/>
              </a:rPr>
              <a:t>direction</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The minister</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The congregation</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Money matters</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Decision makers</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Theological influence</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Partnerships with NPO’s and other partners </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Ecumenism</a:t>
            </a:r>
          </a:p>
          <a:p>
            <a:pPr marL="285750" indent="-285750">
              <a:spcBef>
                <a:spcPts val="1200"/>
              </a:spcBef>
              <a:buFont typeface="Arial" panose="020B0604020202020204" pitchFamily="34" charset="0"/>
              <a:buChar char="•"/>
              <a:tabLst>
                <a:tab pos="457200" algn="l"/>
                <a:tab pos="5937250" algn="r"/>
              </a:tabLst>
            </a:pPr>
            <a:r>
              <a:rPr lang="en-US" dirty="0" smtClean="0">
                <a:latin typeface="Arial" panose="020B0604020202020204" pitchFamily="34" charset="0"/>
                <a:ea typeface="Arial Unicode MS"/>
                <a:cs typeface="Calibri" panose="020F0502020204030204" pitchFamily="34" charset="0"/>
              </a:rPr>
              <a:t>Location</a:t>
            </a:r>
            <a:endParaRPr lang="en-ZA"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Factors that could explicitly hinder a praxis of spatial </a:t>
            </a:r>
            <a:r>
              <a:rPr lang="en-US" dirty="0" smtClean="0">
                <a:latin typeface="Arial" panose="020B0604020202020204" pitchFamily="34" charset="0"/>
                <a:ea typeface="Calibri" panose="020F0502020204030204" pitchFamily="34" charset="0"/>
                <a:cs typeface="Calibri" panose="020F0502020204030204" pitchFamily="34" charset="0"/>
              </a:rPr>
              <a:t>justice:</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Calibri" panose="020F0502020204030204" pitchFamily="34" charset="0"/>
                <a:cs typeface="Calibri" panose="020F0502020204030204" pitchFamily="34" charset="0"/>
              </a:rPr>
              <a:t>Apathy</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Calibri" panose="020F0502020204030204" pitchFamily="34" charset="0"/>
                <a:cs typeface="Calibri" panose="020F0502020204030204" pitchFamily="34" charset="0"/>
              </a:rPr>
              <a:t>When things go wrong / security concerns</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Calibri" panose="020F0502020204030204" pitchFamily="34" charset="0"/>
                <a:cs typeface="Calibri" panose="020F0502020204030204" pitchFamily="34" charset="0"/>
              </a:rPr>
              <a:t>Does helping hurt?</a:t>
            </a:r>
          </a:p>
          <a:p>
            <a:pPr marL="285750" indent="-285750">
              <a:spcBef>
                <a:spcPts val="1200"/>
              </a:spcBef>
              <a:spcAft>
                <a:spcPts val="0"/>
              </a:spcAft>
              <a:buFont typeface="Arial" panose="020B0604020202020204" pitchFamily="34" charset="0"/>
              <a:buChar char="•"/>
              <a:tabLst>
                <a:tab pos="457200" algn="l"/>
                <a:tab pos="5937250" algn="r"/>
              </a:tabLst>
            </a:pPr>
            <a:r>
              <a:rPr lang="en-US" dirty="0" smtClean="0">
                <a:latin typeface="Arial" panose="020B0604020202020204" pitchFamily="34" charset="0"/>
                <a:ea typeface="Calibri" panose="020F0502020204030204" pitchFamily="34" charset="0"/>
                <a:cs typeface="Calibri" panose="020F0502020204030204" pitchFamily="34" charset="0"/>
              </a:rPr>
              <a:t>“Not in my back yard”</a:t>
            </a:r>
          </a:p>
          <a:p>
            <a:pPr marL="285750" indent="-285750">
              <a:spcBef>
                <a:spcPts val="1200"/>
              </a:spcBef>
              <a:spcAft>
                <a:spcPts val="0"/>
              </a:spcAft>
              <a:buFont typeface="Arial" panose="020B0604020202020204" pitchFamily="34" charset="0"/>
              <a:buChar char="•"/>
              <a:tabLst>
                <a:tab pos="457200" algn="l"/>
                <a:tab pos="5937250" algn="r"/>
              </a:tabLst>
            </a:pPr>
            <a:endParaRPr lang="en-US" dirty="0">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505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4" y="666206"/>
            <a:ext cx="9235440" cy="4708981"/>
          </a:xfrm>
          <a:prstGeom prst="rect">
            <a:avLst/>
          </a:prstGeom>
        </p:spPr>
        <p:txBody>
          <a:bodyPr wrap="square">
            <a:spAutoFit/>
          </a:bodyPr>
          <a:lstStyle/>
          <a:p>
            <a:pPr algn="ctr">
              <a:spcBef>
                <a:spcPts val="1200"/>
              </a:spcBef>
              <a:spcAft>
                <a:spcPts val="0"/>
              </a:spcAft>
              <a:tabLst>
                <a:tab pos="457200" algn="l"/>
                <a:tab pos="5937250" algn="r"/>
              </a:tabLst>
            </a:pPr>
            <a:r>
              <a:rPr lang="en-US" b="1" dirty="0">
                <a:latin typeface="Arial" panose="020B0604020202020204" pitchFamily="34" charset="0"/>
                <a:ea typeface="Calibri" panose="020F0502020204030204" pitchFamily="34" charset="0"/>
                <a:cs typeface="Calibri" panose="020F0502020204030204" pitchFamily="34" charset="0"/>
              </a:rPr>
              <a:t>New Hope in/from the suburbs</a:t>
            </a:r>
            <a:r>
              <a:rPr lang="en-US" dirty="0" smtClean="0">
                <a:latin typeface="Arial" panose="020B0604020202020204" pitchFamily="34" charset="0"/>
                <a:ea typeface="Calibri" panose="020F0502020204030204" pitchFamily="34" charset="0"/>
                <a:cs typeface="Calibri" panose="020F0502020204030204" pitchFamily="34" charset="0"/>
              </a:rPr>
              <a:t>?</a:t>
            </a:r>
          </a:p>
          <a:p>
            <a:pPr>
              <a:spcBef>
                <a:spcPts val="1200"/>
              </a:spcBef>
              <a:spcAft>
                <a:spcPts val="0"/>
              </a:spcAft>
              <a:tabLst>
                <a:tab pos="457200" algn="l"/>
                <a:tab pos="5937250" algn="r"/>
              </a:tabLst>
            </a:pPr>
            <a:endParaRPr lang="en-ZA" dirty="0">
              <a:latin typeface="Times New Roman" panose="02020603050405020304" pitchFamily="18" charset="0"/>
              <a:ea typeface="Calibri" panose="020F0502020204030204" pitchFamily="34" charset="0"/>
            </a:endParaRPr>
          </a:p>
          <a:p>
            <a:pPr marL="285750" indent="-285750">
              <a:spcBef>
                <a:spcPts val="1200"/>
              </a:spcBef>
              <a:spcAft>
                <a:spcPts val="0"/>
              </a:spcAft>
              <a:buFont typeface="Arial" panose="020B0604020202020204" pitchFamily="34" charset="0"/>
              <a:buChar char="•"/>
              <a:tabLst>
                <a:tab pos="4572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Use of space explicitly for ministry purposes related to social inequality and </a:t>
            </a:r>
            <a:r>
              <a:rPr lang="en-US" dirty="0" smtClean="0">
                <a:latin typeface="Arial" panose="020B0604020202020204" pitchFamily="34" charset="0"/>
                <a:ea typeface="Calibri" panose="020F0502020204030204" pitchFamily="34" charset="0"/>
                <a:cs typeface="Calibri" panose="020F0502020204030204" pitchFamily="34" charset="0"/>
              </a:rPr>
              <a:t>injustice</a:t>
            </a:r>
          </a:p>
          <a:p>
            <a:pPr marL="285750" indent="-285750">
              <a:spcBef>
                <a:spcPts val="1200"/>
              </a:spcBef>
              <a:spcAft>
                <a:spcPts val="0"/>
              </a:spcAft>
              <a:buFont typeface="Arial" panose="020B0604020202020204" pitchFamily="34" charset="0"/>
              <a:buChar char="•"/>
              <a:tabLst>
                <a:tab pos="457200" algn="l"/>
                <a:tab pos="5937250" algn="r"/>
              </a:tabLst>
            </a:pPr>
            <a:endParaRPr lang="en-ZA" dirty="0">
              <a:latin typeface="Times New Roman" panose="02020603050405020304" pitchFamily="18" charset="0"/>
              <a:ea typeface="Arial Unicode MS"/>
            </a:endParaRPr>
          </a:p>
          <a:p>
            <a:pPr marL="285750" indent="-285750">
              <a:spcAft>
                <a:spcPts val="0"/>
              </a:spcAft>
              <a:buFont typeface="Arial" panose="020B0604020202020204" pitchFamily="34" charset="0"/>
              <a:buChar char="•"/>
              <a:tabLst>
                <a:tab pos="9144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Stories of church space use that moves towards a praxis of spatial </a:t>
            </a:r>
            <a:r>
              <a:rPr lang="en-US" dirty="0" smtClean="0">
                <a:latin typeface="Arial" panose="020B0604020202020204" pitchFamily="34" charset="0"/>
                <a:ea typeface="Calibri" panose="020F0502020204030204" pitchFamily="34" charset="0"/>
                <a:cs typeface="Calibri" panose="020F0502020204030204" pitchFamily="34" charset="0"/>
              </a:rPr>
              <a:t>justice</a:t>
            </a:r>
          </a:p>
          <a:p>
            <a:pPr>
              <a:spcAft>
                <a:spcPts val="0"/>
              </a:spcAft>
              <a:tabLst>
                <a:tab pos="914400" algn="l"/>
                <a:tab pos="5937250" algn="r"/>
              </a:tabLst>
            </a:pPr>
            <a:r>
              <a:rPr lang="en-US" dirty="0">
                <a:latin typeface="Arial" panose="020B0604020202020204" pitchFamily="34" charset="0"/>
                <a:ea typeface="Arial Unicode MS"/>
                <a:cs typeface="Calibri" panose="020F0502020204030204" pitchFamily="34" charset="0"/>
              </a:rPr>
              <a:t>	</a:t>
            </a:r>
            <a:endParaRPr lang="en-ZA" dirty="0">
              <a:latin typeface="Times New Roman" panose="02020603050405020304" pitchFamily="18" charset="0"/>
              <a:ea typeface="Arial Unicode MS"/>
            </a:endParaRPr>
          </a:p>
          <a:p>
            <a:pPr marL="285750" indent="-285750">
              <a:spcAft>
                <a:spcPts val="0"/>
              </a:spcAft>
              <a:buFont typeface="Arial" panose="020B0604020202020204" pitchFamily="34" charset="0"/>
              <a:buChar char="•"/>
              <a:tabLst>
                <a:tab pos="914400" algn="l"/>
                <a:tab pos="5937250" algn="r"/>
              </a:tabLst>
            </a:pPr>
            <a:r>
              <a:rPr lang="en-US" dirty="0">
                <a:latin typeface="Arial" panose="020B0604020202020204" pitchFamily="34" charset="0"/>
                <a:ea typeface="Calibri" panose="020F0502020204030204" pitchFamily="34" charset="0"/>
                <a:cs typeface="Calibri" panose="020F0502020204030204" pitchFamily="34" charset="0"/>
              </a:rPr>
              <a:t>Across the divides of the city: further </a:t>
            </a:r>
            <a:r>
              <a:rPr lang="en-US" dirty="0" smtClean="0">
                <a:latin typeface="Arial" panose="020B0604020202020204" pitchFamily="34" charset="0"/>
                <a:ea typeface="Calibri" panose="020F0502020204030204" pitchFamily="34" charset="0"/>
                <a:cs typeface="Calibri" panose="020F0502020204030204" pitchFamily="34" charset="0"/>
              </a:rPr>
              <a:t>afield</a:t>
            </a:r>
          </a:p>
          <a:p>
            <a:pPr marL="285750" indent="-285750">
              <a:spcAft>
                <a:spcPts val="0"/>
              </a:spcAft>
              <a:buFont typeface="Arial" panose="020B0604020202020204" pitchFamily="34" charset="0"/>
              <a:buChar char="•"/>
              <a:tabLst>
                <a:tab pos="914400" algn="l"/>
                <a:tab pos="5937250" algn="r"/>
              </a:tabLst>
            </a:pPr>
            <a:endParaRPr lang="en-US" dirty="0">
              <a:latin typeface="Arial" panose="020B0604020202020204" pitchFamily="34" charset="0"/>
              <a:ea typeface="Calibri" panose="020F0502020204030204" pitchFamily="34" charset="0"/>
              <a:cs typeface="Calibri" panose="020F0502020204030204" pitchFamily="34" charset="0"/>
            </a:endParaRPr>
          </a:p>
          <a:p>
            <a:pPr marL="285750" indent="-285750">
              <a:spcAft>
                <a:spcPts val="0"/>
              </a:spcAft>
              <a:buFont typeface="Arial" panose="020B0604020202020204" pitchFamily="34" charset="0"/>
              <a:buChar char="•"/>
              <a:tabLst>
                <a:tab pos="914400" algn="l"/>
                <a:tab pos="5937250" algn="r"/>
              </a:tabLst>
            </a:pPr>
            <a:endParaRPr lang="en-US" dirty="0" smtClean="0">
              <a:latin typeface="Arial" panose="020B0604020202020204" pitchFamily="34" charset="0"/>
              <a:ea typeface="Calibri" panose="020F0502020204030204" pitchFamily="34" charset="0"/>
              <a:cs typeface="Calibri" panose="020F0502020204030204" pitchFamily="34" charset="0"/>
            </a:endParaRPr>
          </a:p>
          <a:p>
            <a:pPr>
              <a:spcAft>
                <a:spcPts val="0"/>
              </a:spcAft>
              <a:tabLst>
                <a:tab pos="914400" algn="l"/>
                <a:tab pos="5937250" algn="r"/>
              </a:tabLst>
            </a:pPr>
            <a:r>
              <a:rPr lang="en-US" dirty="0" smtClean="0">
                <a:latin typeface="Arial" panose="020B0604020202020204" pitchFamily="34" charset="0"/>
                <a:ea typeface="Calibri" panose="020F0502020204030204" pitchFamily="34" charset="0"/>
                <a:cs typeface="Calibri" panose="020F0502020204030204" pitchFamily="34" charset="0"/>
              </a:rPr>
              <a:t>Discussion of findings:</a:t>
            </a:r>
          </a:p>
          <a:p>
            <a:pPr>
              <a:spcAft>
                <a:spcPts val="0"/>
              </a:spcAft>
              <a:tabLst>
                <a:tab pos="914400" algn="l"/>
                <a:tab pos="5937250" algn="r"/>
              </a:tabLst>
            </a:pPr>
            <a:endParaRPr lang="en-US" dirty="0">
              <a:latin typeface="Arial" panose="020B0604020202020204" pitchFamily="34" charset="0"/>
              <a:ea typeface="Calibri" panose="020F0502020204030204" pitchFamily="34" charset="0"/>
              <a:cs typeface="Calibri" panose="020F0502020204030204" pitchFamily="34" charset="0"/>
            </a:endParaRPr>
          </a:p>
          <a:p>
            <a:pPr>
              <a:spcAft>
                <a:spcPts val="0"/>
              </a:spcAft>
              <a:tabLst>
                <a:tab pos="914400" algn="l"/>
                <a:tab pos="5937250" algn="r"/>
              </a:tabLst>
            </a:pPr>
            <a:r>
              <a:rPr lang="en-US" dirty="0" smtClean="0">
                <a:latin typeface="Arial" panose="020B0604020202020204" pitchFamily="34" charset="0"/>
                <a:ea typeface="Calibri" panose="020F0502020204030204" pitchFamily="34" charset="0"/>
                <a:cs typeface="Calibri" panose="020F0502020204030204" pitchFamily="34" charset="0"/>
              </a:rPr>
              <a:t>…. Church in the city, church to the city, church with the city – if </a:t>
            </a:r>
            <a:r>
              <a:rPr lang="en-US" dirty="0" err="1" smtClean="0">
                <a:latin typeface="Arial" panose="020B0604020202020204" pitchFamily="34" charset="0"/>
                <a:ea typeface="Calibri" panose="020F0502020204030204" pitchFamily="34" charset="0"/>
                <a:cs typeface="Calibri" panose="020F0502020204030204" pitchFamily="34" charset="0"/>
              </a:rPr>
              <a:t>theres</a:t>
            </a:r>
            <a:r>
              <a:rPr lang="en-US" dirty="0" smtClean="0">
                <a:latin typeface="Arial" panose="020B0604020202020204" pitchFamily="34" charset="0"/>
                <a:ea typeface="Calibri" panose="020F0502020204030204" pitchFamily="34" charset="0"/>
                <a:cs typeface="Calibri" panose="020F0502020204030204" pitchFamily="34" charset="0"/>
              </a:rPr>
              <a:t> time read from pages 147-149</a:t>
            </a:r>
          </a:p>
          <a:p>
            <a:pPr marL="285750" indent="-285750">
              <a:spcAft>
                <a:spcPts val="0"/>
              </a:spcAft>
              <a:buFont typeface="Arial" panose="020B0604020202020204" pitchFamily="34" charset="0"/>
              <a:buChar char="•"/>
              <a:tabLst>
                <a:tab pos="914400" algn="l"/>
                <a:tab pos="5937250" algn="r"/>
              </a:tabLst>
            </a:pPr>
            <a:endParaRPr lang="en-US" dirty="0">
              <a:latin typeface="Arial" panose="020B0604020202020204" pitchFamily="34" charset="0"/>
              <a:cs typeface="Calibri" panose="020F0502020204030204" pitchFamily="34" charset="0"/>
            </a:endParaRPr>
          </a:p>
          <a:p>
            <a:pPr>
              <a:spcAft>
                <a:spcPts val="0"/>
              </a:spcAft>
              <a:tabLst>
                <a:tab pos="914400" algn="l"/>
                <a:tab pos="5937250" algn="r"/>
              </a:tabLst>
            </a:pPr>
            <a:endParaRPr lang="en-ZA" dirty="0"/>
          </a:p>
        </p:txBody>
      </p:sp>
    </p:spTree>
    <p:extLst>
      <p:ext uri="{BB962C8B-B14F-4D97-AF65-F5344CB8AC3E}">
        <p14:creationId xmlns:p14="http://schemas.microsoft.com/office/powerpoint/2010/main" val="1849226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7188" y="2857641"/>
            <a:ext cx="6932023" cy="646331"/>
          </a:xfrm>
          <a:prstGeom prst="rect">
            <a:avLst/>
          </a:prstGeom>
        </p:spPr>
        <p:txBody>
          <a:bodyPr wrap="square">
            <a:spAutoFit/>
          </a:bodyPr>
          <a:lstStyle/>
          <a:p>
            <a:pPr>
              <a:spcAft>
                <a:spcPts val="0"/>
              </a:spcAft>
            </a:pPr>
            <a:r>
              <a:rPr lang="en-US" sz="3600" b="1" dirty="0" smtClean="0">
                <a:latin typeface="Arial" panose="020B0604020202020204" pitchFamily="34" charset="0"/>
                <a:ea typeface="Arial Unicode MS"/>
                <a:cs typeface="Arial" panose="020B0604020202020204" pitchFamily="34" charset="0"/>
              </a:rPr>
              <a:t>So </a:t>
            </a:r>
            <a:r>
              <a:rPr lang="en-US" sz="3600" b="1" dirty="0">
                <a:latin typeface="Arial" panose="020B0604020202020204" pitchFamily="34" charset="0"/>
                <a:ea typeface="Arial Unicode MS"/>
                <a:cs typeface="Arial" panose="020B0604020202020204" pitchFamily="34" charset="0"/>
              </a:rPr>
              <a:t>what </a:t>
            </a:r>
            <a:r>
              <a:rPr lang="en-US" sz="3600" b="1" dirty="0" smtClean="0">
                <a:latin typeface="Arial" panose="020B0604020202020204" pitchFamily="34" charset="0"/>
                <a:ea typeface="Arial Unicode MS"/>
                <a:cs typeface="Arial" panose="020B0604020202020204" pitchFamily="34" charset="0"/>
              </a:rPr>
              <a:t>did I </a:t>
            </a:r>
            <a:r>
              <a:rPr lang="en-US" sz="3600" b="1" dirty="0">
                <a:latin typeface="Arial" panose="020B0604020202020204" pitchFamily="34" charset="0"/>
                <a:ea typeface="Arial Unicode MS"/>
                <a:cs typeface="Arial" panose="020B0604020202020204" pitchFamily="34" charset="0"/>
              </a:rPr>
              <a:t>make of </a:t>
            </a:r>
            <a:r>
              <a:rPr lang="en-US" sz="3600" b="1" dirty="0" smtClean="0">
                <a:latin typeface="Arial" panose="020B0604020202020204" pitchFamily="34" charset="0"/>
                <a:ea typeface="Arial Unicode MS"/>
                <a:cs typeface="Arial" panose="020B0604020202020204" pitchFamily="34" charset="0"/>
              </a:rPr>
              <a:t>all this?</a:t>
            </a:r>
            <a:endParaRPr lang="en-ZA" sz="3600" b="1"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103281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7829" y="378188"/>
            <a:ext cx="10515600" cy="1309688"/>
          </a:xfrm>
        </p:spPr>
        <p:txBody>
          <a:bodyPr>
            <a:normAutofit fontScale="90000"/>
          </a:bodyPr>
          <a:lstStyle/>
          <a:p>
            <a:pPr lvl="0"/>
            <a:r>
              <a:rPr lang="en-US" i="1" dirty="0"/>
              <a:t>A lens for intersecting critical and spatial consciousness </a:t>
            </a:r>
            <a:r>
              <a:rPr lang="en-ZA" i="1" dirty="0"/>
              <a:t/>
            </a:r>
            <a:br>
              <a:rPr lang="en-ZA" i="1" dirty="0"/>
            </a:br>
            <a:endParaRPr lang="en-ZA" dirty="0"/>
          </a:p>
        </p:txBody>
      </p:sp>
      <p:pic>
        <p:nvPicPr>
          <p:cNvPr id="4" name="Picture 3" descr="Chart, scatter chart, box and whisker chart&#10;&#10;Description automatically generated"/>
          <p:cNvPicPr/>
          <p:nvPr/>
        </p:nvPicPr>
        <p:blipFill>
          <a:blip r:embed="rId2"/>
          <a:stretch>
            <a:fillRect/>
          </a:stretch>
        </p:blipFill>
        <p:spPr>
          <a:xfrm>
            <a:off x="2757268" y="2063505"/>
            <a:ext cx="6460148" cy="4098143"/>
          </a:xfrm>
          <a:prstGeom prst="rect">
            <a:avLst/>
          </a:prstGeom>
        </p:spPr>
      </p:pic>
    </p:spTree>
    <p:extLst>
      <p:ext uri="{BB962C8B-B14F-4D97-AF65-F5344CB8AC3E}">
        <p14:creationId xmlns:p14="http://schemas.microsoft.com/office/powerpoint/2010/main" val="1085306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388" y="299810"/>
            <a:ext cx="10515600" cy="1325563"/>
          </a:xfrm>
        </p:spPr>
        <p:txBody>
          <a:bodyPr>
            <a:normAutofit fontScale="90000"/>
          </a:bodyPr>
          <a:lstStyle/>
          <a:p>
            <a:pPr lvl="0"/>
            <a:r>
              <a:rPr lang="en-US" i="1" dirty="0"/>
              <a:t>A lens for intersecting critical and spatial theological reflection</a:t>
            </a:r>
            <a:r>
              <a:rPr lang="en-ZA" i="1" dirty="0"/>
              <a:t/>
            </a:r>
            <a:br>
              <a:rPr lang="en-ZA" i="1" dirty="0"/>
            </a:br>
            <a:endParaRPr lang="en-ZA" dirty="0"/>
          </a:p>
        </p:txBody>
      </p:sp>
      <p:pic>
        <p:nvPicPr>
          <p:cNvPr id="4" name="Content Placeholder 3" descr="Chart, box and whisker chart&#10;&#10;Description automatically generated"/>
          <p:cNvPicPr>
            <a:picLocks noGrp="1"/>
          </p:cNvPicPr>
          <p:nvPr>
            <p:ph idx="4294967295"/>
          </p:nvPr>
        </p:nvPicPr>
        <p:blipFill>
          <a:blip r:embed="rId2"/>
          <a:stretch>
            <a:fillRect/>
          </a:stretch>
        </p:blipFill>
        <p:spPr>
          <a:xfrm>
            <a:off x="2364377" y="1882412"/>
            <a:ext cx="6403975" cy="4351338"/>
          </a:xfrm>
          <a:prstGeom prst="rect">
            <a:avLst/>
          </a:prstGeom>
        </p:spPr>
      </p:pic>
    </p:spTree>
    <p:extLst>
      <p:ext uri="{BB962C8B-B14F-4D97-AF65-F5344CB8AC3E}">
        <p14:creationId xmlns:p14="http://schemas.microsoft.com/office/powerpoint/2010/main" val="3535558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7829" y="58847"/>
            <a:ext cx="10293531" cy="6243248"/>
          </a:xfrm>
          <a:prstGeom prst="rect">
            <a:avLst/>
          </a:prstGeom>
        </p:spPr>
        <p:txBody>
          <a:bodyPr wrap="square">
            <a:spAutoFit/>
          </a:bodyPr>
          <a:lstStyle/>
          <a:p>
            <a:pPr>
              <a:lnSpc>
                <a:spcPct val="150000"/>
              </a:lnSpc>
              <a:spcAft>
                <a:spcPts val="1000"/>
              </a:spcAft>
            </a:pP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a:t>
            </a: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here </a:t>
            </a: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were a variety of stories from across the dataset that did not directly </a:t>
            </a: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lead from a conscious analysis and/or </a:t>
            </a: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theological reflection into </a:t>
            </a: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action.</a:t>
            </a:r>
          </a:p>
          <a:p>
            <a:pPr>
              <a:lnSpc>
                <a:spcPct val="150000"/>
              </a:lnSpc>
              <a:spcAft>
                <a:spcPts val="1000"/>
              </a:spcAft>
            </a:pPr>
            <a:endPar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Ministers </a:t>
            </a: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frequently articulated a disconnect between theologically held convictions regarding socio-spatial (in)justice and the lived praxis of their church. </a:t>
            </a:r>
            <a:endPar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endPar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And </a:t>
            </a: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so, in an emancipatory research approach to churches and spatial justice, I propose the use of these lenses to help frame questions and shape actions for each other as actors of faith in churches. </a:t>
            </a:r>
            <a:endPar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endPar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The </a:t>
            </a: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aim of engaging these lenses would be to encourage each other towards ever-increasing spatial and critical consciousness as well as ever-increasing theological reflection with a socio-spatial lens. </a:t>
            </a:r>
            <a:endPar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endPar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And </a:t>
            </a:r>
            <a:r>
              <a:rPr lang="en-US"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then, not to stop there, but to actively engage the influencing factors, identified in Chapter Five, that would promote or hinder a praxis of spatial </a:t>
            </a:r>
            <a:r>
              <a:rPr lang="en-US" sz="16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justice   …. And then work with commitment towards mitigating them !!</a:t>
            </a:r>
            <a:endParaRPr lang="en-ZA" sz="16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3439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206" y="457200"/>
            <a:ext cx="9548948" cy="6740307"/>
          </a:xfrm>
          <a:prstGeom prst="rect">
            <a:avLst/>
          </a:prstGeom>
        </p:spPr>
        <p:txBody>
          <a:bodyPr wrap="square">
            <a:spAutoFit/>
          </a:bodyPr>
          <a:lstStyle/>
          <a:p>
            <a:pPr>
              <a:spcAft>
                <a:spcPts val="0"/>
              </a:spcAft>
            </a:pPr>
            <a:r>
              <a:rPr lang="en-US" sz="2400" dirty="0" smtClean="0">
                <a:latin typeface="Times New Roman" panose="02020603050405020304" pitchFamily="18" charset="0"/>
                <a:ea typeface="Arial Unicode MS"/>
              </a:rPr>
              <a:t>Practical ways of applying these lenses to foster a praxis of spatial justice in churches </a:t>
            </a:r>
          </a:p>
          <a:p>
            <a:pPr>
              <a:spcAft>
                <a:spcPts val="0"/>
              </a:spcAft>
            </a:pPr>
            <a:endParaRPr lang="en-ZA" sz="2400" dirty="0">
              <a:latin typeface="Times New Roman" panose="02020603050405020304" pitchFamily="18" charset="0"/>
              <a:ea typeface="Arial Unicode MS"/>
            </a:endParaRPr>
          </a:p>
          <a:p>
            <a:pPr marL="342900" lvl="0" indent="-342900">
              <a:spcAft>
                <a:spcPts val="0"/>
              </a:spcAft>
              <a:buFont typeface="Symbol" panose="05050102010706020507" pitchFamily="18" charset="2"/>
              <a:buChar char=""/>
            </a:pPr>
            <a:r>
              <a:rPr lang="en-US" sz="2400" dirty="0" smtClean="0">
                <a:latin typeface="Times New Roman" panose="02020603050405020304" pitchFamily="18" charset="0"/>
                <a:ea typeface="Arial Unicode MS"/>
              </a:rPr>
              <a:t>Help </a:t>
            </a:r>
            <a:r>
              <a:rPr lang="en-US" sz="2400" dirty="0">
                <a:latin typeface="Times New Roman" panose="02020603050405020304" pitchFamily="18" charset="0"/>
                <a:ea typeface="Arial Unicode MS"/>
              </a:rPr>
              <a:t>spatial justice activists that are still in churches engage theologically and then help them engage their churches </a:t>
            </a:r>
            <a:endParaRPr lang="en-ZA" sz="2400" dirty="0">
              <a:latin typeface="Times New Roman" panose="02020603050405020304" pitchFamily="18" charset="0"/>
              <a:ea typeface="Arial Unicode MS"/>
            </a:endParaRPr>
          </a:p>
          <a:p>
            <a:pPr marL="342900" lvl="0" indent="-342900">
              <a:spcAft>
                <a:spcPts val="0"/>
              </a:spcAft>
              <a:buFont typeface="Symbol" panose="05050102010706020507" pitchFamily="18" charset="2"/>
              <a:buChar char=""/>
            </a:pPr>
            <a:r>
              <a:rPr lang="en-US" sz="2400" dirty="0">
                <a:latin typeface="Times New Roman" panose="02020603050405020304" pitchFamily="18" charset="0"/>
                <a:ea typeface="Arial Unicode MS"/>
              </a:rPr>
              <a:t>Actively </a:t>
            </a:r>
            <a:r>
              <a:rPr lang="en-US" sz="2400" dirty="0" err="1">
                <a:latin typeface="Times New Roman" panose="02020603050405020304" pitchFamily="18" charset="0"/>
                <a:ea typeface="Arial Unicode MS"/>
              </a:rPr>
              <a:t>centre</a:t>
            </a:r>
            <a:r>
              <a:rPr lang="en-US" sz="2400" dirty="0">
                <a:latin typeface="Times New Roman" panose="02020603050405020304" pitchFamily="18" charset="0"/>
                <a:ea typeface="Arial Unicode MS"/>
              </a:rPr>
              <a:t> the theological building blocks of spatial justice </a:t>
            </a:r>
            <a:endParaRPr lang="en-ZA" sz="2400" dirty="0">
              <a:latin typeface="Times New Roman" panose="02020603050405020304" pitchFamily="18" charset="0"/>
              <a:ea typeface="Arial Unicode MS"/>
            </a:endParaRPr>
          </a:p>
          <a:p>
            <a:pPr marL="342900" lvl="0" indent="-342900">
              <a:spcAft>
                <a:spcPts val="0"/>
              </a:spcAft>
              <a:buFont typeface="Symbol" panose="05050102010706020507" pitchFamily="18" charset="2"/>
              <a:buChar char=""/>
            </a:pPr>
            <a:r>
              <a:rPr lang="en-US" sz="2400" dirty="0">
                <a:latin typeface="Times New Roman" panose="02020603050405020304" pitchFamily="18" charset="0"/>
                <a:ea typeface="Arial Unicode MS"/>
              </a:rPr>
              <a:t>City as the classroom; pilgrimages; CBS; faith communities and spatial </a:t>
            </a:r>
            <a:r>
              <a:rPr lang="en-US" sz="2400" dirty="0" smtClean="0">
                <a:latin typeface="Times New Roman" panose="02020603050405020304" pitchFamily="18" charset="0"/>
                <a:ea typeface="Arial Unicode MS"/>
              </a:rPr>
              <a:t>justice: </a:t>
            </a:r>
            <a:r>
              <a:rPr lang="en-US" sz="2400" dirty="0">
                <a:latin typeface="Times New Roman" panose="02020603050405020304" pitchFamily="18" charset="0"/>
                <a:ea typeface="Arial Unicode MS"/>
              </a:rPr>
              <a:t>appetizers for engagement </a:t>
            </a:r>
            <a:endParaRPr lang="en-ZA" sz="2400" dirty="0">
              <a:latin typeface="Times New Roman" panose="02020603050405020304" pitchFamily="18" charset="0"/>
              <a:ea typeface="Arial Unicode MS"/>
            </a:endParaRPr>
          </a:p>
          <a:p>
            <a:pPr marL="342900" lvl="0" indent="-342900">
              <a:spcAft>
                <a:spcPts val="0"/>
              </a:spcAft>
              <a:buFont typeface="Symbol" panose="05050102010706020507" pitchFamily="18" charset="2"/>
              <a:buChar char=""/>
            </a:pPr>
            <a:r>
              <a:rPr lang="en-US" sz="2400" dirty="0">
                <a:latin typeface="Times New Roman" panose="02020603050405020304" pitchFamily="18" charset="0"/>
                <a:ea typeface="Arial Unicode MS"/>
              </a:rPr>
              <a:t>Process facilitation with church leadership and congregations who want to go on the journey </a:t>
            </a:r>
            <a:endParaRPr lang="en-US" sz="2400" dirty="0" smtClean="0">
              <a:latin typeface="Times New Roman" panose="02020603050405020304" pitchFamily="18" charset="0"/>
              <a:ea typeface="Arial Unicode MS"/>
            </a:endParaRPr>
          </a:p>
          <a:p>
            <a:pPr marL="342900" lvl="0" indent="-342900">
              <a:spcAft>
                <a:spcPts val="0"/>
              </a:spcAft>
              <a:buFont typeface="Symbol" panose="05050102010706020507" pitchFamily="18" charset="2"/>
              <a:buChar char=""/>
            </a:pPr>
            <a:r>
              <a:rPr lang="en-US" sz="2400" dirty="0" smtClean="0">
                <a:latin typeface="Times New Roman" panose="02020603050405020304" pitchFamily="18" charset="0"/>
                <a:ea typeface="Arial Unicode MS"/>
              </a:rPr>
              <a:t>In these processes help churches listen to the voices of people who have been excluded and removed from their </a:t>
            </a:r>
            <a:r>
              <a:rPr lang="en-US" sz="2400" dirty="0" err="1" smtClean="0">
                <a:latin typeface="Times New Roman" panose="02020603050405020304" pitchFamily="18" charset="0"/>
                <a:ea typeface="Arial Unicode MS"/>
              </a:rPr>
              <a:t>neighbourhoods</a:t>
            </a:r>
            <a:r>
              <a:rPr lang="en-US" sz="2400" dirty="0" smtClean="0">
                <a:latin typeface="Times New Roman" panose="02020603050405020304" pitchFamily="18" charset="0"/>
                <a:ea typeface="Arial Unicode MS"/>
              </a:rPr>
              <a:t> </a:t>
            </a:r>
            <a:endParaRPr lang="en-ZA" sz="2400" dirty="0">
              <a:latin typeface="Times New Roman" panose="02020603050405020304" pitchFamily="18" charset="0"/>
              <a:ea typeface="Arial Unicode MS"/>
            </a:endParaRPr>
          </a:p>
          <a:p>
            <a:pPr marL="342900" indent="-342900">
              <a:buFont typeface="Symbol" panose="05050102010706020507" pitchFamily="18" charset="2"/>
              <a:buChar char=""/>
            </a:pPr>
            <a:r>
              <a:rPr lang="en-US" sz="2400" dirty="0" smtClean="0">
                <a:latin typeface="Times New Roman" panose="02020603050405020304" pitchFamily="18" charset="0"/>
                <a:ea typeface="Arial Unicode MS"/>
              </a:rPr>
              <a:t>Motivate congregants with high critical  and spatial consciousness and theology to become involved in spaces where church decisions are made: e.g. leadership/elderships teams, the </a:t>
            </a:r>
            <a:r>
              <a:rPr lang="en-US" sz="2400" dirty="0">
                <a:latin typeface="Times New Roman" panose="02020603050405020304" pitchFamily="18" charset="0"/>
                <a:ea typeface="Arial Unicode MS"/>
              </a:rPr>
              <a:t>buildings </a:t>
            </a:r>
            <a:r>
              <a:rPr lang="en-US" sz="2400" dirty="0" smtClean="0">
                <a:latin typeface="Times New Roman" panose="02020603050405020304" pitchFamily="18" charset="0"/>
                <a:ea typeface="Arial Unicode MS"/>
              </a:rPr>
              <a:t>committee</a:t>
            </a:r>
          </a:p>
          <a:p>
            <a:pPr marL="342900" indent="-342900">
              <a:buFont typeface="Symbol" panose="05050102010706020507" pitchFamily="18" charset="2"/>
              <a:buChar char=""/>
            </a:pPr>
            <a:r>
              <a:rPr lang="en-US" sz="2400" dirty="0" smtClean="0">
                <a:latin typeface="Times New Roman" panose="02020603050405020304" pitchFamily="18" charset="0"/>
                <a:ea typeface="Arial Unicode MS"/>
              </a:rPr>
              <a:t>Develop self auditing tools for churches to asses and address the use of their spatial and other resources </a:t>
            </a:r>
            <a:endParaRPr lang="en-ZA" sz="2400" dirty="0">
              <a:latin typeface="Times New Roman" panose="02020603050405020304" pitchFamily="18" charset="0"/>
              <a:ea typeface="Arial Unicode MS"/>
            </a:endParaRPr>
          </a:p>
          <a:p>
            <a:pPr marL="342900" lvl="0" indent="-342900">
              <a:spcAft>
                <a:spcPts val="0"/>
              </a:spcAft>
              <a:buFont typeface="Symbol" panose="05050102010706020507" pitchFamily="18" charset="2"/>
              <a:buChar char=""/>
            </a:pPr>
            <a:endParaRPr lang="en-ZA" sz="2400" dirty="0">
              <a:latin typeface="Times New Roman" panose="02020603050405020304" pitchFamily="18" charset="0"/>
              <a:ea typeface="Arial Unicode MS"/>
            </a:endParaRPr>
          </a:p>
        </p:txBody>
      </p:sp>
    </p:spTree>
    <p:extLst>
      <p:ext uri="{BB962C8B-B14F-4D97-AF65-F5344CB8AC3E}">
        <p14:creationId xmlns:p14="http://schemas.microsoft.com/office/powerpoint/2010/main" val="486607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148" y="458532"/>
            <a:ext cx="10580915" cy="5858014"/>
          </a:xfrm>
          <a:prstGeom prst="rect">
            <a:avLst/>
          </a:prstGeom>
        </p:spPr>
        <p:txBody>
          <a:bodyPr wrap="square">
            <a:spAutoFit/>
          </a:bodyPr>
          <a:lstStyle/>
          <a:p>
            <a:pPr lvl="0" algn="ctr">
              <a:lnSpc>
                <a:spcPct val="150000"/>
              </a:lnSpc>
              <a:spcAft>
                <a:spcPts val="1000"/>
              </a:spcAft>
              <a:buClr>
                <a:srgbClr val="000000"/>
              </a:buClr>
              <a:buSzPts val="1200"/>
            </a:pPr>
            <a:r>
              <a:rPr lang="en-US" sz="24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Possible future research</a:t>
            </a:r>
          </a:p>
          <a:p>
            <a:pPr marL="342900" lvl="0" indent="-342900">
              <a:lnSpc>
                <a:spcPct val="150000"/>
              </a:lnSpc>
              <a:spcAft>
                <a:spcPts val="1000"/>
              </a:spcAft>
              <a:buClr>
                <a:srgbClr val="000000"/>
              </a:buClr>
              <a:buSzPts val="1200"/>
              <a:buFont typeface="Symbol" panose="05050102010706020507" pitchFamily="18" charset="2"/>
              <a:buChar char=""/>
            </a:pPr>
            <a:endPar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Decision-making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in church leadership structures: how does this hinder or foster a praxis of spatial justice and who makes up the decision making powers of churches?</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Homelessness and the suburban church: how do suburban churches and homeless communities work with one another towards spatially just use of church spaces in addressing suburban homelessness</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Church building usage before and during the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Covid</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pandemic and towards a post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Covid</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world </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Futuring</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church space:  A study into new church building projects, and how churches are approaching/ could approach new building projects with a spatial justice </a:t>
            </a: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agenda</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0621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149" y="841112"/>
            <a:ext cx="9339942" cy="5570756"/>
          </a:xfrm>
          <a:prstGeom prst="rect">
            <a:avLst/>
          </a:prstGeom>
        </p:spPr>
        <p:txBody>
          <a:bodyPr wrap="square">
            <a:spAutoFit/>
          </a:bodyPr>
          <a:lstStyle/>
          <a:p>
            <a:pPr algn="ctr">
              <a:lnSpc>
                <a:spcPct val="150000"/>
              </a:lnSpc>
              <a:spcAft>
                <a:spcPts val="1000"/>
              </a:spcAft>
              <a:buClr>
                <a:srgbClr val="000000"/>
              </a:buClr>
              <a:buSzPts val="1200"/>
            </a:pPr>
            <a:r>
              <a:rPr lang="en-US"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Possible future </a:t>
            </a:r>
            <a:r>
              <a:rPr lang="en-US" sz="24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research (continued)</a:t>
            </a:r>
            <a:endParaRPr lang="en-US" sz="24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endPar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An </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emancipatory approach to church land auditing in suburban areas towards a praxis of spatial justice with underutilized or unused buildings and space</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Suburb-specific research – identify all the churches in the area to journey through the praxis cycle in their </a:t>
            </a:r>
            <a:r>
              <a:rPr lang="en-US" sz="2000"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neighbourhood</a:t>
            </a: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with spatial justice as the lens </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Denomination-specific research – study the spatial justice praxis of individual denominations </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Interfaith collaborations towards spatial justice</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marL="342900" lvl="0" indent="-342900">
              <a:lnSpc>
                <a:spcPct val="150000"/>
              </a:lnSpc>
              <a:spcAft>
                <a:spcPts val="1000"/>
              </a:spcAft>
              <a:buClr>
                <a:srgbClr val="000000"/>
              </a:buClr>
              <a:buSzPts val="1200"/>
              <a:buFont typeface="Symbol" panose="05050102010706020507" pitchFamily="18" charset="2"/>
              <a:buChar char=""/>
            </a:pPr>
            <a:r>
              <a:rPr lang="en-US"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The relationship between churches and urban land rights movements</a:t>
            </a:r>
            <a:endParaRPr lang="en-ZA" sz="2000"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6712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517" y="2578129"/>
            <a:ext cx="9946954" cy="1754326"/>
          </a:xfrm>
          <a:prstGeom prst="rect">
            <a:avLst/>
          </a:prstGeom>
        </p:spPr>
        <p:txBody>
          <a:bodyPr wrap="none">
            <a:spAutoFit/>
          </a:bodyPr>
          <a:lstStyle/>
          <a:p>
            <a:pPr>
              <a:spcAft>
                <a:spcPts val="0"/>
              </a:spcAft>
            </a:pPr>
            <a:r>
              <a:rPr lang="en-US" sz="4000" dirty="0" smtClean="0">
                <a:latin typeface="Times New Roman" panose="02020603050405020304" pitchFamily="18" charset="0"/>
                <a:ea typeface="Arial Unicode MS"/>
              </a:rPr>
              <a:t>“Is </a:t>
            </a:r>
            <a:r>
              <a:rPr lang="en-US" sz="4000" dirty="0">
                <a:latin typeface="Times New Roman" panose="02020603050405020304" pitchFamily="18" charset="0"/>
                <a:ea typeface="Arial Unicode MS"/>
              </a:rPr>
              <a:t>there a future for the church on the corner</a:t>
            </a:r>
            <a:r>
              <a:rPr lang="en-US" sz="4000" dirty="0" smtClean="0">
                <a:latin typeface="Times New Roman" panose="02020603050405020304" pitchFamily="18" charset="0"/>
                <a:ea typeface="Arial Unicode MS"/>
              </a:rPr>
              <a:t>?”</a:t>
            </a:r>
          </a:p>
          <a:p>
            <a:pPr>
              <a:spcAft>
                <a:spcPts val="0"/>
              </a:spcAft>
            </a:pPr>
            <a:endParaRPr lang="en-US" sz="4000" dirty="0">
              <a:latin typeface="Times New Roman" panose="02020603050405020304" pitchFamily="18" charset="0"/>
              <a:ea typeface="Arial Unicode MS"/>
            </a:endParaRPr>
          </a:p>
          <a:p>
            <a:pPr>
              <a:spcAft>
                <a:spcPts val="0"/>
              </a:spcAft>
            </a:pPr>
            <a:r>
              <a:rPr lang="en-US" sz="2400" dirty="0" smtClean="0">
                <a:latin typeface="Times New Roman" panose="02020603050405020304" pitchFamily="18" charset="0"/>
                <a:ea typeface="Arial Unicode MS"/>
              </a:rPr>
              <a:t>- A minister in the study</a:t>
            </a:r>
            <a:endParaRPr lang="en-ZA" sz="2400" dirty="0">
              <a:latin typeface="Times New Roman" panose="02020603050405020304" pitchFamily="18" charset="0"/>
              <a:ea typeface="Arial Unicode MS"/>
            </a:endParaRPr>
          </a:p>
        </p:txBody>
      </p:sp>
    </p:spTree>
    <p:extLst>
      <p:ext uri="{BB962C8B-B14F-4D97-AF65-F5344CB8AC3E}">
        <p14:creationId xmlns:p14="http://schemas.microsoft.com/office/powerpoint/2010/main" val="68437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777" y="323168"/>
            <a:ext cx="10058400" cy="6509474"/>
          </a:xfrm>
          <a:prstGeom prst="rect">
            <a:avLst/>
          </a:prstGeom>
        </p:spPr>
        <p:txBody>
          <a:bodyPr wrap="square">
            <a:spAutoFit/>
          </a:bodyPr>
          <a:lstStyle/>
          <a:p>
            <a:pPr algn="ctr">
              <a:spcBef>
                <a:spcPts val="1800"/>
              </a:spcBef>
              <a:spcAft>
                <a:spcPts val="0"/>
              </a:spcAft>
              <a:tabLst>
                <a:tab pos="914400" algn="l"/>
                <a:tab pos="5937250" algn="r"/>
              </a:tabLst>
            </a:pPr>
            <a:r>
              <a:rPr lang="en-US" sz="1400" b="1" cap="all" dirty="0">
                <a:latin typeface="Arial" panose="020B0604020202020204" pitchFamily="34" charset="0"/>
                <a:ea typeface="Calibri" panose="020F0502020204030204" pitchFamily="34" charset="0"/>
                <a:cs typeface="Calibri Light (Headings)"/>
              </a:rPr>
              <a:t>	 </a:t>
            </a:r>
            <a:r>
              <a:rPr lang="en-US" sz="1400" b="1" cap="all" dirty="0" smtClean="0">
                <a:latin typeface="Arial" panose="020B0604020202020204" pitchFamily="34" charset="0"/>
                <a:ea typeface="Calibri" panose="020F0502020204030204" pitchFamily="34" charset="0"/>
                <a:cs typeface="Calibri Light (Headings)"/>
              </a:rPr>
              <a:t>                            Chapter </a:t>
            </a:r>
            <a:r>
              <a:rPr lang="en-US" sz="1400" b="1" cap="all" dirty="0">
                <a:latin typeface="Arial" panose="020B0604020202020204" pitchFamily="34" charset="0"/>
                <a:ea typeface="Calibri" panose="020F0502020204030204" pitchFamily="34" charset="0"/>
                <a:cs typeface="Calibri Light (Headings)"/>
              </a:rPr>
              <a:t>3</a:t>
            </a:r>
            <a:r>
              <a:rPr lang="en-ZA" sz="1400" b="1" dirty="0">
                <a:latin typeface="Calibri" panose="020F0502020204030204" pitchFamily="34" charset="0"/>
                <a:ea typeface="Times New Roman" panose="02020603050405020304" pitchFamily="18" charset="0"/>
                <a:cs typeface="Times New Roman" panose="02020603050405020304" pitchFamily="18" charset="0"/>
              </a:rPr>
              <a:t>	</a:t>
            </a:r>
            <a:endParaRPr lang="en-ZA" sz="1400" b="1" dirty="0">
              <a:latin typeface="Times New Roman" panose="02020603050405020304" pitchFamily="18" charset="0"/>
              <a:ea typeface="Arial Unicode MS"/>
            </a:endParaRPr>
          </a:p>
          <a:p>
            <a:pPr algn="ctr">
              <a:spcBef>
                <a:spcPts val="1800"/>
              </a:spcBef>
              <a:spcAft>
                <a:spcPts val="0"/>
              </a:spcAft>
              <a:tabLst>
                <a:tab pos="914400" algn="l"/>
                <a:tab pos="5937250" algn="r"/>
              </a:tabLst>
            </a:pPr>
            <a:r>
              <a:rPr lang="en-US" sz="1400" b="1" cap="all" dirty="0">
                <a:latin typeface="Arial" panose="020B0604020202020204" pitchFamily="34" charset="0"/>
                <a:ea typeface="Calibri" panose="020F0502020204030204" pitchFamily="34" charset="0"/>
                <a:cs typeface="Calibri Light (Headings)"/>
              </a:rPr>
              <a:t>Between a spatial Immersion and Analysis in the Suburbs</a:t>
            </a:r>
            <a:r>
              <a:rPr lang="en-US" sz="1400" cap="all" dirty="0">
                <a:latin typeface="Arial" panose="020B0604020202020204" pitchFamily="34" charset="0"/>
                <a:ea typeface="Arial Unicode MS"/>
                <a:cs typeface="Calibri Light (Headings)"/>
              </a:rPr>
              <a:t>	</a:t>
            </a:r>
            <a:endParaRPr lang="en-ZA" sz="1400" dirty="0">
              <a:latin typeface="Times New Roman" panose="02020603050405020304" pitchFamily="18" charset="0"/>
              <a:ea typeface="Arial Unicode MS"/>
            </a:endParaRPr>
          </a:p>
          <a:p>
            <a:pPr algn="ctr">
              <a:spcBef>
                <a:spcPts val="1200"/>
              </a:spcBef>
              <a:spcAft>
                <a:spcPts val="0"/>
              </a:spcAft>
              <a:tabLst>
                <a:tab pos="457200" algn="l"/>
                <a:tab pos="5937250" algn="r"/>
              </a:tabLst>
            </a:pP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400" b="1" dirty="0">
                <a:latin typeface="Arial" panose="020B0604020202020204" pitchFamily="34" charset="0"/>
                <a:ea typeface="Calibri" panose="020F0502020204030204" pitchFamily="34" charset="0"/>
                <a:cs typeface="Calibri" panose="020F0502020204030204" pitchFamily="34" charset="0"/>
              </a:rPr>
              <a:t>Immersed in the suburbs</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A </a:t>
            </a:r>
            <a:r>
              <a:rPr lang="en-US" sz="1400" dirty="0">
                <a:latin typeface="Arial" panose="020B0604020202020204" pitchFamily="34" charset="0"/>
                <a:ea typeface="Calibri" panose="020F0502020204030204" pitchFamily="34" charset="0"/>
                <a:cs typeface="Calibri" panose="020F0502020204030204" pitchFamily="34" charset="0"/>
              </a:rPr>
              <a:t>spatial history of suburban Cape Town in the context of South Africa</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Suburban </a:t>
            </a:r>
            <a:r>
              <a:rPr lang="en-US" sz="1400" dirty="0">
                <a:latin typeface="Arial" panose="020B0604020202020204" pitchFamily="34" charset="0"/>
                <a:ea typeface="Calibri" panose="020F0502020204030204" pitchFamily="34" charset="0"/>
                <a:cs typeface="Calibri" panose="020F0502020204030204" pitchFamily="34" charset="0"/>
              </a:rPr>
              <a:t>studies</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Suburban </a:t>
            </a:r>
            <a:r>
              <a:rPr lang="en-US" sz="1400" dirty="0">
                <a:latin typeface="Arial" panose="020B0604020202020204" pitchFamily="34" charset="0"/>
                <a:ea typeface="Calibri" panose="020F0502020204030204" pitchFamily="34" charset="0"/>
                <a:cs typeface="Calibri" panose="020F0502020204030204" pitchFamily="34" charset="0"/>
              </a:rPr>
              <a:t>churches</a:t>
            </a:r>
            <a:endParaRPr lang="en-ZA" sz="1400" dirty="0">
              <a:latin typeface="Times New Roman" panose="02020603050405020304" pitchFamily="18" charset="0"/>
              <a:ea typeface="Arial Unicode MS"/>
            </a:endParaRPr>
          </a:p>
          <a:p>
            <a:pPr marL="152400">
              <a:spcAft>
                <a:spcPts val="0"/>
              </a:spcAft>
              <a:tabLst>
                <a:tab pos="609600" algn="l"/>
                <a:tab pos="5937250" algn="r"/>
              </a:tabLst>
            </a:pP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Aft>
                <a:spcPts val="0"/>
              </a:spcAft>
              <a:tabLst>
                <a:tab pos="609600" algn="l"/>
                <a:tab pos="5937250" algn="r"/>
              </a:tabLst>
            </a:pPr>
            <a:r>
              <a:rPr lang="en-US" sz="1400" b="1" dirty="0">
                <a:latin typeface="Arial" panose="020B0604020202020204" pitchFamily="34" charset="0"/>
                <a:ea typeface="Calibri" panose="020F0502020204030204" pitchFamily="34" charset="0"/>
                <a:cs typeface="Calibri" panose="020F0502020204030204" pitchFamily="34" charset="0"/>
              </a:rPr>
              <a:t>Voices from suburban churches</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A </a:t>
            </a:r>
            <a:r>
              <a:rPr lang="en-US" sz="1400" dirty="0">
                <a:latin typeface="Arial" panose="020B0604020202020204" pitchFamily="34" charset="0"/>
                <a:ea typeface="Calibri" panose="020F0502020204030204" pitchFamily="34" charset="0"/>
                <a:cs typeface="Calibri" panose="020F0502020204030204" pitchFamily="34" charset="0"/>
              </a:rPr>
              <a:t>general description of space</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An </a:t>
            </a:r>
            <a:r>
              <a:rPr lang="en-US" sz="1400" dirty="0">
                <a:latin typeface="Arial" panose="020B0604020202020204" pitchFamily="34" charset="0"/>
                <a:ea typeface="Calibri" panose="020F0502020204030204" pitchFamily="34" charset="0"/>
                <a:cs typeface="Calibri" panose="020F0502020204030204" pitchFamily="34" charset="0"/>
              </a:rPr>
              <a:t>analytical description of church and space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400" b="1" dirty="0">
                <a:latin typeface="Arial" panose="020B0604020202020204" pitchFamily="34" charset="0"/>
                <a:ea typeface="Calibri" panose="020F0502020204030204" pitchFamily="34" charset="0"/>
                <a:cs typeface="Calibri" panose="020F0502020204030204" pitchFamily="34" charset="0"/>
              </a:rPr>
              <a:t>Analysis with a Spatial (in)justice lens</a:t>
            </a:r>
            <a:endParaRPr lang="en-ZA" sz="1400" b="1" dirty="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Foundational </a:t>
            </a:r>
            <a:r>
              <a:rPr lang="en-US" sz="1400" dirty="0">
                <a:latin typeface="Arial" panose="020B0604020202020204" pitchFamily="34" charset="0"/>
                <a:ea typeface="Calibri" panose="020F0502020204030204" pitchFamily="34" charset="0"/>
                <a:cs typeface="Calibri" panose="020F0502020204030204" pitchFamily="34" charset="0"/>
              </a:rPr>
              <a:t>concepts: naming space, place, justice and injustice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dirty="0">
                <a:latin typeface="Arial" panose="020B0604020202020204" pitchFamily="34" charset="0"/>
                <a:ea typeface="Calibri" panose="020F0502020204030204" pitchFamily="34" charset="0"/>
                <a:cs typeface="Calibri" panose="020F0502020204030204" pitchFamily="34" charset="0"/>
              </a:rPr>
              <a:t>and spatial (in)justice</a:t>
            </a:r>
            <a:endParaRPr lang="en-ZA" sz="1400" dirty="0">
              <a:latin typeface="Times New Roman" panose="02020603050405020304" pitchFamily="18" charset="0"/>
              <a:ea typeface="Arial Unicode MS"/>
            </a:endParaRPr>
          </a:p>
          <a:p>
            <a:pPr marL="152400">
              <a:spcAft>
                <a:spcPts val="0"/>
              </a:spcAft>
              <a:tabLst>
                <a:tab pos="609600" algn="l"/>
                <a:tab pos="5937250" algn="r"/>
              </a:tabLst>
            </a:pP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152400">
              <a:spcAft>
                <a:spcPts val="0"/>
              </a:spcAft>
              <a:tabLst>
                <a:tab pos="609600" algn="l"/>
                <a:tab pos="5937250" algn="r"/>
              </a:tabLst>
            </a:pPr>
            <a:r>
              <a:rPr lang="en-US" sz="1400" b="1" dirty="0" smtClean="0">
                <a:latin typeface="Arial" panose="020B0604020202020204" pitchFamily="34" charset="0"/>
                <a:ea typeface="Calibri" panose="020F0502020204030204" pitchFamily="34" charset="0"/>
                <a:cs typeface="Calibri" panose="020F0502020204030204" pitchFamily="34" charset="0"/>
              </a:rPr>
              <a:t>Voices </a:t>
            </a:r>
            <a:r>
              <a:rPr lang="en-US" sz="1400" b="1" dirty="0">
                <a:latin typeface="Arial" panose="020B0604020202020204" pitchFamily="34" charset="0"/>
                <a:ea typeface="Calibri" panose="020F0502020204030204" pitchFamily="34" charset="0"/>
                <a:cs typeface="Calibri" panose="020F0502020204030204" pitchFamily="34" charset="0"/>
              </a:rPr>
              <a:t>from the </a:t>
            </a:r>
            <a:r>
              <a:rPr lang="en-US" sz="1400" b="1" dirty="0" smtClean="0">
                <a:latin typeface="Arial" panose="020B0604020202020204" pitchFamily="34" charset="0"/>
                <a:ea typeface="Calibri" panose="020F0502020204030204" pitchFamily="34" charset="0"/>
                <a:cs typeface="Calibri" panose="020F0502020204030204" pitchFamily="34" charset="0"/>
              </a:rPr>
              <a:t>churches</a:t>
            </a:r>
          </a:p>
          <a:p>
            <a:pPr marL="152400">
              <a:spcAft>
                <a:spcPts val="0"/>
              </a:spcAft>
              <a:tabLst>
                <a:tab pos="609600" algn="l"/>
                <a:tab pos="5937250" algn="r"/>
              </a:tabLst>
            </a:pPr>
            <a:endParaRPr lang="en-US" sz="1400" b="1" dirty="0">
              <a:latin typeface="Arial" panose="020B0604020202020204" pitchFamily="34" charset="0"/>
              <a:ea typeface="Calibri" panose="020F0502020204030204" pitchFamily="34" charset="0"/>
              <a:cs typeface="Calibri" panose="020F0502020204030204" pitchFamily="34" charset="0"/>
            </a:endParaRPr>
          </a:p>
          <a:p>
            <a:pPr marL="4381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dirty="0">
                <a:latin typeface="Arial" panose="020B0604020202020204" pitchFamily="34" charset="0"/>
                <a:ea typeface="Calibri" panose="020F0502020204030204" pitchFamily="34" charset="0"/>
                <a:cs typeface="Calibri" panose="020F0502020204030204" pitchFamily="34" charset="0"/>
              </a:rPr>
              <a:t>holding different living memories of the same area</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dirty="0">
                <a:latin typeface="Arial" panose="020B0604020202020204" pitchFamily="34" charset="0"/>
                <a:ea typeface="Calibri" panose="020F0502020204030204" pitchFamily="34" charset="0"/>
                <a:cs typeface="Calibri" panose="020F0502020204030204" pitchFamily="34" charset="0"/>
              </a:rPr>
              <a:t>uncovering unheard stories</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Exclusionary </a:t>
            </a:r>
            <a:r>
              <a:rPr lang="en-US" sz="1400" dirty="0">
                <a:latin typeface="Arial" panose="020B0604020202020204" pitchFamily="34" charset="0"/>
                <a:ea typeface="Calibri" panose="020F0502020204030204" pitchFamily="34" charset="0"/>
                <a:cs typeface="Calibri" panose="020F0502020204030204" pitchFamily="34" charset="0"/>
              </a:rPr>
              <a:t>suburbs and the churches in them</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dirty="0">
                <a:latin typeface="Arial" panose="020B0604020202020204" pitchFamily="34" charset="0"/>
                <a:ea typeface="Calibri" panose="020F0502020204030204" pitchFamily="34" charset="0"/>
                <a:cs typeface="Calibri" panose="020F0502020204030204" pitchFamily="34" charset="0"/>
              </a:rPr>
              <a:t>on either side of “the bridge”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i="1" dirty="0">
                <a:latin typeface="Arial" panose="020B0604020202020204" pitchFamily="34" charset="0"/>
                <a:ea typeface="Calibri" panose="020F0502020204030204" pitchFamily="34" charset="0"/>
                <a:cs typeface="Calibri" panose="020F0502020204030204" pitchFamily="34" charset="0"/>
              </a:rPr>
              <a:t>as</a:t>
            </a:r>
            <a:r>
              <a:rPr lang="en-US" sz="1400" dirty="0">
                <a:latin typeface="Arial" panose="020B0604020202020204" pitchFamily="34" charset="0"/>
                <a:ea typeface="Calibri" panose="020F0502020204030204" pitchFamily="34" charset="0"/>
                <a:cs typeface="Calibri" panose="020F0502020204030204" pitchFamily="34" charset="0"/>
              </a:rPr>
              <a:t> the bridge?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dirty="0">
                <a:latin typeface="Arial" panose="020B0604020202020204" pitchFamily="34" charset="0"/>
                <a:ea typeface="Calibri" panose="020F0502020204030204" pitchFamily="34" charset="0"/>
                <a:cs typeface="Calibri" panose="020F0502020204030204" pitchFamily="34" charset="0"/>
              </a:rPr>
              <a:t>and their </a:t>
            </a:r>
            <a:r>
              <a:rPr lang="en-US" sz="1400" dirty="0" err="1">
                <a:latin typeface="Arial" panose="020B0604020202020204" pitchFamily="34" charset="0"/>
                <a:ea typeface="Calibri" panose="020F0502020204030204" pitchFamily="34" charset="0"/>
                <a:cs typeface="Calibri" panose="020F0502020204030204" pitchFamily="34" charset="0"/>
              </a:rPr>
              <a:t>neighbours</a:t>
            </a:r>
            <a:r>
              <a:rPr lang="en-US" sz="1400" dirty="0">
                <a:latin typeface="Arial" panose="020B0604020202020204" pitchFamily="34" charset="0"/>
                <a:ea typeface="Calibri" panose="020F0502020204030204" pitchFamily="34" charset="0"/>
                <a:cs typeface="Calibri" panose="020F0502020204030204" pitchFamily="34" charset="0"/>
              </a:rPr>
              <a:t> “under the bridge”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p:txBody>
      </p:sp>
    </p:spTree>
    <p:extLst>
      <p:ext uri="{BB962C8B-B14F-4D97-AF65-F5344CB8AC3E}">
        <p14:creationId xmlns:p14="http://schemas.microsoft.com/office/powerpoint/2010/main" val="1960714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273" y="202476"/>
            <a:ext cx="9522823" cy="6263253"/>
          </a:xfrm>
          <a:prstGeom prst="rect">
            <a:avLst/>
          </a:prstGeom>
        </p:spPr>
        <p:txBody>
          <a:bodyPr wrap="square">
            <a:spAutoFit/>
          </a:bodyPr>
          <a:lstStyle/>
          <a:p>
            <a:pPr>
              <a:lnSpc>
                <a:spcPct val="150000"/>
              </a:lnSpc>
              <a:spcAft>
                <a:spcPts val="1000"/>
              </a:spcAft>
            </a:pP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This emancipatory research </a:t>
            </a: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approach</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p>
          <a:p>
            <a:pPr>
              <a:lnSpc>
                <a:spcPct val="150000"/>
              </a:lnSpc>
              <a:spcAft>
                <a:spcPts val="1000"/>
              </a:spcAft>
            </a:pP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when </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pursued by practitioners, researchers, church-goers and church leaders, </a:t>
            </a:r>
            <a:endPar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will </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lead to the uncovering of possibilities where suburban, and indeed other, churches may start to think and act towards their presence in </a:t>
            </a: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their cities </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with spatially just lenses. </a:t>
            </a:r>
            <a:endPar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endPar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In </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this future, I see local churches that will flourish, strengthen and grow, albeit perhaps not in ways that many might currently be imagining or framing church growth. </a:t>
            </a:r>
          </a:p>
          <a:p>
            <a:pPr>
              <a:lnSpc>
                <a:spcPct val="150000"/>
              </a:lnSpc>
              <a:spcAft>
                <a:spcPts val="1000"/>
              </a:spcAft>
            </a:pP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In </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such a future I imagine as many models for a praxis of spatial justice as there are churches. </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Conversely, should such lenses not be engaged and an emancipatory agenda not be embraced, the suburban church of Cape Town may watch a moment of profound prophetic potential to contribute toward the South African urban land and spatial justice question slip </a:t>
            </a:r>
            <a:r>
              <a:rPr lang="en-US" dirty="0" smtClean="0">
                <a:uFill>
                  <a:solidFill>
                    <a:srgbClr val="000000"/>
                  </a:solidFill>
                </a:uFill>
                <a:latin typeface="Arial" panose="020B0604020202020204" pitchFamily="34" charset="0"/>
                <a:ea typeface="Calibri" panose="020F0502020204030204" pitchFamily="34" charset="0"/>
                <a:cs typeface="Calibri" panose="020F0502020204030204" pitchFamily="34" charset="0"/>
              </a:rPr>
              <a:t>away</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94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671202"/>
            <a:ext cx="9065623" cy="6170920"/>
          </a:xfrm>
          <a:prstGeom prst="rect">
            <a:avLst/>
          </a:prstGeom>
        </p:spPr>
        <p:txBody>
          <a:bodyPr wrap="square">
            <a:spAutoFit/>
          </a:bodyPr>
          <a:lstStyle/>
          <a:p>
            <a:pPr algn="ctr">
              <a:spcBef>
                <a:spcPts val="1800"/>
              </a:spcBef>
              <a:spcAft>
                <a:spcPts val="0"/>
              </a:spcAft>
              <a:tabLst>
                <a:tab pos="914400" algn="l"/>
                <a:tab pos="5937250" algn="r"/>
              </a:tabLst>
            </a:pPr>
            <a:r>
              <a:rPr lang="en-US" sz="1600" b="1" cap="all" dirty="0" smtClean="0">
                <a:latin typeface="Arial" panose="020B0604020202020204" pitchFamily="34" charset="0"/>
                <a:ea typeface="Calibri" panose="020F0502020204030204" pitchFamily="34" charset="0"/>
                <a:cs typeface="Calibri Light (Headings)"/>
              </a:rPr>
              <a:t>	                         Chapter </a:t>
            </a:r>
            <a:r>
              <a:rPr lang="en-US" sz="1600" b="1" cap="all" dirty="0">
                <a:latin typeface="Arial" panose="020B0604020202020204" pitchFamily="34" charset="0"/>
                <a:ea typeface="Calibri" panose="020F0502020204030204" pitchFamily="34" charset="0"/>
                <a:cs typeface="Calibri Light (Headings)"/>
              </a:rPr>
              <a:t>4</a:t>
            </a:r>
            <a:r>
              <a:rPr lang="en-ZA" sz="1600" b="1" dirty="0">
                <a:latin typeface="Calibri" panose="020F0502020204030204" pitchFamily="34" charset="0"/>
                <a:ea typeface="Times New Roman" panose="02020603050405020304" pitchFamily="18" charset="0"/>
                <a:cs typeface="Times New Roman" panose="02020603050405020304" pitchFamily="18" charset="0"/>
              </a:rPr>
              <a:t>	</a:t>
            </a:r>
            <a:endParaRPr lang="en-ZA" sz="1600" b="1" dirty="0">
              <a:latin typeface="Times New Roman" panose="02020603050405020304" pitchFamily="18" charset="0"/>
              <a:ea typeface="Arial Unicode MS"/>
            </a:endParaRPr>
          </a:p>
          <a:p>
            <a:pPr algn="ctr">
              <a:spcBef>
                <a:spcPts val="1800"/>
              </a:spcBef>
              <a:spcAft>
                <a:spcPts val="0"/>
              </a:spcAft>
              <a:tabLst>
                <a:tab pos="914400" algn="l"/>
                <a:tab pos="5937250" algn="r"/>
              </a:tabLst>
            </a:pPr>
            <a:r>
              <a:rPr lang="en-US" sz="1600" b="1" cap="all" dirty="0">
                <a:latin typeface="Arial" panose="020B0604020202020204" pitchFamily="34" charset="0"/>
                <a:ea typeface="Calibri" panose="020F0502020204030204" pitchFamily="34" charset="0"/>
                <a:cs typeface="Calibri Light (Headings)"/>
              </a:rPr>
              <a:t>Theological reflection towards Spatial </a:t>
            </a:r>
            <a:r>
              <a:rPr lang="en-US" sz="1600" b="1" cap="all" dirty="0" smtClean="0">
                <a:latin typeface="Arial" panose="020B0604020202020204" pitchFamily="34" charset="0"/>
                <a:ea typeface="Calibri" panose="020F0502020204030204" pitchFamily="34" charset="0"/>
                <a:cs typeface="Calibri Light (Headings)"/>
              </a:rPr>
              <a:t>Justice</a:t>
            </a:r>
            <a:endParaRPr lang="en-ZA" sz="1600" b="1" dirty="0">
              <a:latin typeface="Times New Roman" panose="02020603050405020304" pitchFamily="18" charset="0"/>
              <a:ea typeface="Calibri" panose="020F0502020204030204" pitchFamily="34" charset="0"/>
            </a:endParaRPr>
          </a:p>
          <a:p>
            <a:pPr>
              <a:spcBef>
                <a:spcPts val="1800"/>
              </a:spcBef>
              <a:spcAft>
                <a:spcPts val="0"/>
              </a:spcAft>
              <a:tabLst>
                <a:tab pos="9144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Theologies </a:t>
            </a:r>
            <a:r>
              <a:rPr lang="en-US" sz="1600" dirty="0">
                <a:latin typeface="Arial" panose="020B0604020202020204" pitchFamily="34" charset="0"/>
                <a:ea typeface="Calibri" panose="020F0502020204030204" pitchFamily="34" charset="0"/>
                <a:cs typeface="Calibri" panose="020F0502020204030204" pitchFamily="34" charset="0"/>
              </a:rPr>
              <a:t>toward spatial </a:t>
            </a:r>
            <a:r>
              <a:rPr lang="en-US" sz="1600" dirty="0" smtClean="0">
                <a:latin typeface="Arial" panose="020B0604020202020204" pitchFamily="34" charset="0"/>
                <a:ea typeface="Calibri" panose="020F0502020204030204" pitchFamily="34" charset="0"/>
                <a:cs typeface="Calibri" panose="020F0502020204030204" pitchFamily="34" charset="0"/>
              </a:rPr>
              <a:t>justice</a:t>
            </a:r>
          </a:p>
          <a:p>
            <a:pPr algn="ctr">
              <a:spcBef>
                <a:spcPts val="1200"/>
              </a:spcBef>
              <a:spcAft>
                <a:spcPts val="0"/>
              </a:spcAft>
              <a:tabLst>
                <a:tab pos="457200" algn="l"/>
                <a:tab pos="5937250" algn="r"/>
              </a:tabLst>
            </a:pP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Leading, developing, and emerging theologies of spatial justice</a:t>
            </a:r>
            <a:r>
              <a:rPr lang="en-US" sz="1600" dirty="0">
                <a:latin typeface="Arial" panose="020B0604020202020204" pitchFamily="34" charset="0"/>
                <a:ea typeface="Arial Unicode MS"/>
                <a:cs typeface="Calibri" panose="020F0502020204030204" pitchFamily="34" charset="0"/>
              </a:rPr>
              <a:t>	</a:t>
            </a:r>
            <a:endParaRPr lang="en-ZA" sz="1600" dirty="0" smtClean="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A </a:t>
            </a:r>
            <a:r>
              <a:rPr lang="en-US" sz="1600" dirty="0">
                <a:latin typeface="Arial" panose="020B0604020202020204" pitchFamily="34" charset="0"/>
                <a:ea typeface="Calibri" panose="020F0502020204030204" pitchFamily="34" charset="0"/>
                <a:cs typeface="Calibri" panose="020F0502020204030204" pitchFamily="34" charset="0"/>
              </a:rPr>
              <a:t>black liberation theology of land and spatial justice</a:t>
            </a:r>
            <a:r>
              <a:rPr lang="en-US" sz="1600" dirty="0">
                <a:latin typeface="Arial" panose="020B0604020202020204" pitchFamily="34" charset="0"/>
                <a:ea typeface="Arial Unicode MS"/>
                <a:cs typeface="Calibri" panose="020F0502020204030204" pitchFamily="34" charset="0"/>
              </a:rPr>
              <a:t>	</a:t>
            </a:r>
            <a:endParaRPr lang="en-ZA" sz="1600" dirty="0" smtClean="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A </a:t>
            </a:r>
            <a:r>
              <a:rPr lang="en-US" sz="1600" dirty="0">
                <a:latin typeface="Arial" panose="020B0604020202020204" pitchFamily="34" charset="0"/>
                <a:ea typeface="Calibri" panose="020F0502020204030204" pitchFamily="34" charset="0"/>
                <a:cs typeface="Calibri" panose="020F0502020204030204" pitchFamily="34" charset="0"/>
              </a:rPr>
              <a:t>prophetic imagination for spatial </a:t>
            </a:r>
            <a:r>
              <a:rPr lang="en-US" sz="1600" dirty="0" smtClean="0">
                <a:latin typeface="Arial" panose="020B0604020202020204" pitchFamily="34" charset="0"/>
                <a:ea typeface="Calibri" panose="020F0502020204030204" pitchFamily="34" charset="0"/>
                <a:cs typeface="Calibri" panose="020F0502020204030204" pitchFamily="34" charset="0"/>
              </a:rPr>
              <a:t>justice</a:t>
            </a:r>
          </a:p>
          <a:p>
            <a:pPr marL="438150" indent="-285750">
              <a:spcAft>
                <a:spcPts val="0"/>
              </a:spcAft>
              <a:buFont typeface="Arial" panose="020B0604020202020204" pitchFamily="34" charset="0"/>
              <a:buChar char="•"/>
              <a:tabLst>
                <a:tab pos="609600" algn="l"/>
                <a:tab pos="5937250" algn="r"/>
              </a:tabLst>
            </a:pPr>
            <a:r>
              <a:rPr lang="en-US" sz="1600" dirty="0" smtClean="0">
                <a:latin typeface="Arial" panose="020B0604020202020204" pitchFamily="34" charset="0"/>
                <a:ea typeface="Calibri" panose="020F0502020204030204" pitchFamily="34" charset="0"/>
                <a:cs typeface="Calibri" panose="020F0502020204030204" pitchFamily="34" charset="0"/>
              </a:rPr>
              <a:t>Contextual </a:t>
            </a:r>
            <a:r>
              <a:rPr lang="en-US" sz="1600" dirty="0">
                <a:latin typeface="Arial" panose="020B0604020202020204" pitchFamily="34" charset="0"/>
                <a:ea typeface="Calibri" panose="020F0502020204030204" pitchFamily="34" charset="0"/>
                <a:cs typeface="Calibri" panose="020F0502020204030204" pitchFamily="34" charset="0"/>
              </a:rPr>
              <a:t>readings of the Bible: a possible resource to facilitate a spatial turn in churches</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Voices from the </a:t>
            </a:r>
            <a:r>
              <a:rPr lang="en-US" sz="1600" dirty="0" smtClean="0">
                <a:latin typeface="Arial" panose="020B0604020202020204" pitchFamily="34" charset="0"/>
                <a:ea typeface="Calibri" panose="020F0502020204030204" pitchFamily="34" charset="0"/>
                <a:cs typeface="Calibri" panose="020F0502020204030204" pitchFamily="34" charset="0"/>
              </a:rPr>
              <a:t>churches</a:t>
            </a:r>
          </a:p>
          <a:p>
            <a:pPr algn="ctr">
              <a:spcBef>
                <a:spcPts val="1200"/>
              </a:spcBef>
              <a:spcAft>
                <a:spcPts val="0"/>
              </a:spcAft>
              <a:tabLst>
                <a:tab pos="457200" algn="l"/>
                <a:tab pos="5937250" algn="r"/>
              </a:tabLst>
            </a:pP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The holistic gospel</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The Kingdom of God</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Incarnation</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theology of the </a:t>
            </a:r>
            <a:r>
              <a:rPr lang="en-US" sz="1600" dirty="0" err="1">
                <a:latin typeface="Arial" panose="020B0604020202020204" pitchFamily="34" charset="0"/>
                <a:ea typeface="Calibri" panose="020F0502020204030204" pitchFamily="34" charset="0"/>
                <a:cs typeface="Calibri" panose="020F0502020204030204" pitchFamily="34" charset="0"/>
              </a:rPr>
              <a:t>neighbour</a:t>
            </a:r>
            <a:r>
              <a:rPr lang="en-US" sz="1600" dirty="0">
                <a:latin typeface="Arial" panose="020B0604020202020204" pitchFamily="34" charset="0"/>
                <a:ea typeface="Calibri" panose="020F0502020204030204" pitchFamily="34" charset="0"/>
                <a:cs typeface="Calibri" panose="020F0502020204030204" pitchFamily="34" charset="0"/>
              </a:rPr>
              <a:t>(hood)</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theology of economic and land justice</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theology of the church</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A theological imagination for spatial justice?</a:t>
            </a:r>
            <a:r>
              <a:rPr lang="en-US" sz="1600" dirty="0">
                <a:latin typeface="Arial" panose="020B0604020202020204" pitchFamily="34" charset="0"/>
                <a:ea typeface="Arial Unicode MS"/>
                <a:cs typeface="Calibri" panose="020F0502020204030204" pitchFamily="34" charset="0"/>
              </a:rPr>
              <a:t>	</a:t>
            </a:r>
            <a:endParaRPr lang="en-ZA" sz="1600" dirty="0">
              <a:latin typeface="Times New Roman" panose="02020603050405020304" pitchFamily="18" charset="0"/>
              <a:ea typeface="Arial Unicode MS"/>
            </a:endParaRPr>
          </a:p>
          <a:p>
            <a:pPr marL="438150" indent="-285750">
              <a:spcAft>
                <a:spcPts val="0"/>
              </a:spcAft>
              <a:buFont typeface="Arial" panose="020B0604020202020204" pitchFamily="34" charset="0"/>
              <a:buChar char="•"/>
              <a:tabLst>
                <a:tab pos="609600" algn="l"/>
                <a:tab pos="5937250" algn="r"/>
              </a:tabLst>
            </a:pPr>
            <a:r>
              <a:rPr lang="en-US" sz="1600" dirty="0">
                <a:latin typeface="Arial" panose="020B0604020202020204" pitchFamily="34" charset="0"/>
                <a:ea typeface="Calibri" panose="020F0502020204030204" pitchFamily="34" charset="0"/>
                <a:cs typeface="Calibri" panose="020F0502020204030204" pitchFamily="34" charset="0"/>
              </a:rPr>
              <a:t>Sources that influenced the theological reflections of the ministers</a:t>
            </a:r>
            <a:endParaRPr lang="en-ZA" sz="1600" dirty="0">
              <a:latin typeface="Times New Roman" panose="02020603050405020304" pitchFamily="18" charset="0"/>
              <a:ea typeface="Arial Unicode MS"/>
            </a:endParaRPr>
          </a:p>
          <a:p>
            <a:pPr algn="ctr">
              <a:spcBef>
                <a:spcPts val="1800"/>
              </a:spcBef>
              <a:spcAft>
                <a:spcPts val="0"/>
              </a:spcAft>
              <a:tabLst>
                <a:tab pos="914400" algn="l"/>
                <a:tab pos="5937250" algn="r"/>
              </a:tabLst>
            </a:pPr>
            <a:r>
              <a:rPr lang="en-US" sz="1600" cap="all" dirty="0">
                <a:latin typeface="Arial" panose="020B0604020202020204" pitchFamily="34" charset="0"/>
                <a:ea typeface="Calibri" panose="020F0502020204030204" pitchFamily="34" charset="0"/>
                <a:cs typeface="Calibri Light (Headings)"/>
              </a:rPr>
              <a:t> </a:t>
            </a:r>
            <a:endParaRPr lang="en-ZA" sz="16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370141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104503"/>
            <a:ext cx="11704320" cy="6924973"/>
          </a:xfrm>
          <a:prstGeom prst="rect">
            <a:avLst/>
          </a:prstGeom>
        </p:spPr>
        <p:txBody>
          <a:bodyPr wrap="square">
            <a:spAutoFit/>
          </a:bodyPr>
          <a:lstStyle/>
          <a:p>
            <a:pPr algn="ctr">
              <a:spcBef>
                <a:spcPts val="1800"/>
              </a:spcBef>
              <a:spcAft>
                <a:spcPts val="0"/>
              </a:spcAft>
              <a:tabLst>
                <a:tab pos="914400" algn="l"/>
                <a:tab pos="5937250" algn="r"/>
              </a:tabLst>
            </a:pPr>
            <a:r>
              <a:rPr lang="en-US" sz="1400" b="1" cap="all" dirty="0" smtClean="0">
                <a:latin typeface="Arial" panose="020B0604020202020204" pitchFamily="34" charset="0"/>
                <a:ea typeface="Calibri" panose="020F0502020204030204" pitchFamily="34" charset="0"/>
                <a:cs typeface="Calibri Light (Headings)"/>
              </a:rPr>
              <a:t>	             Chapter 5 - a praxis </a:t>
            </a:r>
            <a:r>
              <a:rPr lang="en-US" sz="1400" b="1" cap="all" dirty="0">
                <a:latin typeface="Arial" panose="020B0604020202020204" pitchFamily="34" charset="0"/>
                <a:ea typeface="Calibri" panose="020F0502020204030204" pitchFamily="34" charset="0"/>
                <a:cs typeface="Calibri Light (Headings)"/>
              </a:rPr>
              <a:t>of spatial justice in </a:t>
            </a:r>
            <a:r>
              <a:rPr lang="en-US" sz="1400" b="1" cap="all" dirty="0" smtClean="0">
                <a:latin typeface="Arial" panose="020B0604020202020204" pitchFamily="34" charset="0"/>
                <a:ea typeface="Calibri" panose="020F0502020204030204" pitchFamily="34" charset="0"/>
                <a:cs typeface="Calibri Light (Headings)"/>
              </a:rPr>
              <a:t>churches</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400" dirty="0">
                <a:latin typeface="Arial" panose="020B0604020202020204" pitchFamily="34" charset="0"/>
                <a:ea typeface="Calibri" panose="020F0502020204030204" pitchFamily="34" charset="0"/>
                <a:cs typeface="Calibri" panose="020F0502020204030204" pitchFamily="34" charset="0"/>
              </a:rPr>
              <a:t>The quest for an integrated Cape Town – social movements, urban </a:t>
            </a:r>
            <a:r>
              <a:rPr lang="en-US" sz="1400" dirty="0" smtClean="0">
                <a:latin typeface="Arial" panose="020B0604020202020204" pitchFamily="34" charset="0"/>
                <a:ea typeface="Calibri" panose="020F0502020204030204" pitchFamily="34" charset="0"/>
                <a:cs typeface="Calibri" panose="020F0502020204030204" pitchFamily="34" charset="0"/>
              </a:rPr>
              <a:t>spatial </a:t>
            </a:r>
            <a:r>
              <a:rPr lang="en-US" sz="1400" dirty="0">
                <a:latin typeface="Arial" panose="020B0604020202020204" pitchFamily="34" charset="0"/>
                <a:ea typeface="Calibri" panose="020F0502020204030204" pitchFamily="34" charset="0"/>
                <a:cs typeface="Calibri" panose="020F0502020204030204" pitchFamily="34" charset="0"/>
              </a:rPr>
              <a:t>laws and the city </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400" dirty="0">
                <a:latin typeface="Arial" panose="020B0604020202020204" pitchFamily="34" charset="0"/>
                <a:ea typeface="Calibri" panose="020F0502020204030204" pitchFamily="34" charset="0"/>
                <a:cs typeface="Calibri" panose="020F0502020204030204" pitchFamily="34" charset="0"/>
              </a:rPr>
              <a:t>Churches and a praxis of spatial justice</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International </a:t>
            </a:r>
            <a:r>
              <a:rPr lang="en-US" sz="1400" dirty="0">
                <a:latin typeface="Arial" panose="020B0604020202020204" pitchFamily="34" charset="0"/>
                <a:ea typeface="Calibri" panose="020F0502020204030204" pitchFamily="34" charset="0"/>
                <a:cs typeface="Calibri" panose="020F0502020204030204" pitchFamily="34" charset="0"/>
              </a:rPr>
              <a:t>stories</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South </a:t>
            </a:r>
            <a:r>
              <a:rPr lang="en-US" sz="1400" dirty="0">
                <a:latin typeface="Arial" panose="020B0604020202020204" pitchFamily="34" charset="0"/>
                <a:ea typeface="Calibri" panose="020F0502020204030204" pitchFamily="34" charset="0"/>
                <a:cs typeface="Calibri" panose="020F0502020204030204" pitchFamily="34" charset="0"/>
              </a:rPr>
              <a:t>African stories</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304800">
              <a:spcAft>
                <a:spcPts val="0"/>
              </a:spcAft>
              <a:tabLst>
                <a:tab pos="914400" algn="l"/>
                <a:tab pos="5937250" algn="r"/>
              </a:tabLst>
            </a:pPr>
            <a:r>
              <a:rPr lang="en-US" sz="1400" dirty="0">
                <a:latin typeface="Arial" panose="020B0604020202020204" pitchFamily="34" charset="0"/>
                <a:ea typeface="Calibri" panose="020F0502020204030204" pitchFamily="34" charset="0"/>
                <a:cs typeface="Calibri" panose="020F0502020204030204" pitchFamily="34" charset="0"/>
              </a:rPr>
              <a:t>Churches and movements for urban land rights</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304800">
              <a:spcAft>
                <a:spcPts val="0"/>
              </a:spcAft>
              <a:tabLst>
                <a:tab pos="914400" algn="l"/>
                <a:tab pos="5937250" algn="r"/>
              </a:tabLst>
            </a:pPr>
            <a:r>
              <a:rPr lang="en-US" sz="1400" dirty="0">
                <a:latin typeface="Arial" panose="020B0604020202020204" pitchFamily="34" charset="0"/>
                <a:ea typeface="Calibri" panose="020F0502020204030204" pitchFamily="34" charset="0"/>
                <a:cs typeface="Calibri" panose="020F0502020204030204" pitchFamily="34" charset="0"/>
              </a:rPr>
              <a:t>A Housing Company motivated by Christian love, hospitality and justice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304800">
              <a:spcAft>
                <a:spcPts val="0"/>
              </a:spcAft>
              <a:tabLst>
                <a:tab pos="914400" algn="l"/>
                <a:tab pos="5937250" algn="r"/>
              </a:tabLst>
            </a:pPr>
            <a:r>
              <a:rPr lang="en-US" sz="1400" dirty="0">
                <a:latin typeface="Arial" panose="020B0604020202020204" pitchFamily="34" charset="0"/>
                <a:ea typeface="Calibri" panose="020F0502020204030204" pitchFamily="34" charset="0"/>
                <a:cs typeface="Calibri" panose="020F0502020204030204" pitchFamily="34" charset="0"/>
              </a:rPr>
              <a:t>When they said “stay at home”, we said, “where?”</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400" dirty="0">
                <a:latin typeface="Arial" panose="020B0604020202020204" pitchFamily="34" charset="0"/>
                <a:ea typeface="Calibri" panose="020F0502020204030204" pitchFamily="34" charset="0"/>
                <a:cs typeface="Calibri" panose="020F0502020204030204" pitchFamily="34" charset="0"/>
              </a:rPr>
              <a:t>Voices from the churches</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Not </a:t>
            </a:r>
            <a:r>
              <a:rPr lang="en-US" sz="1400" dirty="0">
                <a:latin typeface="Arial" panose="020B0604020202020204" pitchFamily="34" charset="0"/>
                <a:ea typeface="Calibri" panose="020F0502020204030204" pitchFamily="34" charset="0"/>
                <a:cs typeface="Calibri" panose="020F0502020204030204" pitchFamily="34" charset="0"/>
              </a:rPr>
              <a:t>just for a Sunday </a:t>
            </a:r>
            <a:r>
              <a:rPr lang="en-US" sz="1400" dirty="0" smtClean="0">
                <a:latin typeface="Arial" panose="020B0604020202020204" pitchFamily="34" charset="0"/>
                <a:ea typeface="Calibri" panose="020F0502020204030204" pitchFamily="34" charset="0"/>
                <a:cs typeface="Calibri" panose="020F0502020204030204" pitchFamily="34" charset="0"/>
              </a:rPr>
              <a:t>morning</a:t>
            </a:r>
            <a:endParaRPr lang="en-ZA" sz="1400" dirty="0" smtClean="0">
              <a:latin typeface="Times New Roman" panose="02020603050405020304" pitchFamily="18" charset="0"/>
              <a:ea typeface="Calibri" panose="020F0502020204030204" pitchFamily="34" charset="0"/>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The </a:t>
            </a:r>
            <a:r>
              <a:rPr lang="en-US" sz="1400" dirty="0">
                <a:latin typeface="Arial" panose="020B0604020202020204" pitchFamily="34" charset="0"/>
                <a:ea typeface="Calibri" panose="020F0502020204030204" pitchFamily="34" charset="0"/>
                <a:cs typeface="Calibri" panose="020F0502020204030204" pitchFamily="34" charset="0"/>
              </a:rPr>
              <a:t>church, the community, the </a:t>
            </a:r>
            <a:r>
              <a:rPr lang="en-US" sz="1400" dirty="0" err="1" smtClean="0">
                <a:latin typeface="Arial" panose="020B0604020202020204" pitchFamily="34" charset="0"/>
                <a:ea typeface="Calibri" panose="020F0502020204030204" pitchFamily="34" charset="0"/>
                <a:cs typeface="Calibri" panose="020F0502020204030204" pitchFamily="34" charset="0"/>
              </a:rPr>
              <a:t>neighbourhood</a:t>
            </a:r>
            <a:endParaRPr lang="en-ZA" sz="1400" dirty="0" smtClean="0">
              <a:latin typeface="Times New Roman" panose="02020603050405020304" pitchFamily="18" charset="0"/>
              <a:ea typeface="Calibri" panose="020F0502020204030204" pitchFamily="34" charset="0"/>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A </a:t>
            </a:r>
            <a:r>
              <a:rPr lang="en-US" sz="1400" dirty="0">
                <a:latin typeface="Arial" panose="020B0604020202020204" pitchFamily="34" charset="0"/>
                <a:ea typeface="Calibri" panose="020F0502020204030204" pitchFamily="34" charset="0"/>
                <a:cs typeface="Calibri" panose="020F0502020204030204" pitchFamily="34" charset="0"/>
              </a:rPr>
              <a:t>church for the </a:t>
            </a:r>
            <a:r>
              <a:rPr lang="en-US" sz="1400" dirty="0" err="1">
                <a:latin typeface="Arial" panose="020B0604020202020204" pitchFamily="34" charset="0"/>
                <a:ea typeface="Calibri" panose="020F0502020204030204" pitchFamily="34" charset="0"/>
                <a:cs typeface="Calibri" panose="020F0502020204030204" pitchFamily="34" charset="0"/>
              </a:rPr>
              <a:t>neighbourhood</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Churches </a:t>
            </a:r>
            <a:r>
              <a:rPr lang="en-US" sz="1400" dirty="0">
                <a:latin typeface="Arial" panose="020B0604020202020204" pitchFamily="34" charset="0"/>
                <a:ea typeface="Calibri" panose="020F0502020204030204" pitchFamily="34" charset="0"/>
                <a:cs typeface="Calibri" panose="020F0502020204030204" pitchFamily="34" charset="0"/>
              </a:rPr>
              <a:t>that (could) change the community/ </a:t>
            </a:r>
            <a:r>
              <a:rPr lang="en-US" sz="1400" dirty="0" err="1">
                <a:latin typeface="Arial" panose="020B0604020202020204" pitchFamily="34" charset="0"/>
                <a:ea typeface="Calibri" panose="020F0502020204030204" pitchFamily="34" charset="0"/>
                <a:cs typeface="Calibri" panose="020F0502020204030204" pitchFamily="34" charset="0"/>
              </a:rPr>
              <a:t>neighbourhood</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Influencing factors</a:t>
            </a:r>
            <a:endParaRPr lang="en-US" sz="1400" dirty="0">
              <a:latin typeface="Arial" panose="020B0604020202020204" pitchFamily="34" charset="0"/>
              <a:ea typeface="Calibri" panose="020F0502020204030204" pitchFamily="34" charset="0"/>
              <a:cs typeface="Calibri" panose="020F0502020204030204" pitchFamily="34" charset="0"/>
            </a:endParaRPr>
          </a:p>
          <a:p>
            <a:pPr>
              <a:spcBef>
                <a:spcPts val="1200"/>
              </a:spcBef>
              <a:spcAft>
                <a:spcPts val="0"/>
              </a:spcAft>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Factors </a:t>
            </a:r>
            <a:r>
              <a:rPr lang="en-US" sz="1400" dirty="0">
                <a:latin typeface="Arial" panose="020B0604020202020204" pitchFamily="34" charset="0"/>
                <a:ea typeface="Calibri" panose="020F0502020204030204" pitchFamily="34" charset="0"/>
                <a:cs typeface="Calibri" panose="020F0502020204030204" pitchFamily="34" charset="0"/>
              </a:rPr>
              <a:t>that could influence a praxis of spatial justice in either direction</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a:spcBef>
                <a:spcPts val="1200"/>
              </a:spcBef>
              <a:spcAft>
                <a:spcPts val="0"/>
              </a:spcAft>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Factors </a:t>
            </a:r>
            <a:r>
              <a:rPr lang="en-US" sz="1400" dirty="0">
                <a:latin typeface="Arial" panose="020B0604020202020204" pitchFamily="34" charset="0"/>
                <a:ea typeface="Calibri" panose="020F0502020204030204" pitchFamily="34" charset="0"/>
                <a:cs typeface="Calibri" panose="020F0502020204030204" pitchFamily="34" charset="0"/>
              </a:rPr>
              <a:t>that could explicitly hinder a praxis of spatial </a:t>
            </a:r>
            <a:r>
              <a:rPr lang="en-US" sz="1400" dirty="0" err="1">
                <a:latin typeface="Arial" panose="020B0604020202020204" pitchFamily="34" charset="0"/>
                <a:ea typeface="Calibri" panose="020F0502020204030204" pitchFamily="34" charset="0"/>
                <a:cs typeface="Calibri" panose="020F0502020204030204" pitchFamily="34" charset="0"/>
              </a:rPr>
              <a:t>justicNew</a:t>
            </a:r>
            <a:r>
              <a:rPr lang="en-US" sz="1400" dirty="0">
                <a:latin typeface="Arial" panose="020B0604020202020204" pitchFamily="34" charset="0"/>
                <a:ea typeface="Calibri" panose="020F0502020204030204" pitchFamily="34" charset="0"/>
                <a:cs typeface="Calibri" panose="020F0502020204030204" pitchFamily="34" charset="0"/>
              </a:rPr>
              <a:t> </a:t>
            </a:r>
            <a:endParaRPr lang="en-US" sz="1400" dirty="0" smtClean="0">
              <a:latin typeface="Arial" panose="020B0604020202020204" pitchFamily="34" charset="0"/>
              <a:ea typeface="Calibri" panose="020F0502020204030204" pitchFamily="34" charset="0"/>
              <a:cs typeface="Calibri" panose="020F0502020204030204" pitchFamily="34" charset="0"/>
            </a:endParaRPr>
          </a:p>
          <a:p>
            <a:pPr marL="285750" indent="-285750">
              <a:spcBef>
                <a:spcPts val="1200"/>
              </a:spcBef>
              <a:spcAft>
                <a:spcPts val="0"/>
              </a:spcAft>
              <a:buFont typeface="Arial" panose="020B0604020202020204" pitchFamily="34" charset="0"/>
              <a:buChar char="•"/>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New Hope </a:t>
            </a:r>
            <a:r>
              <a:rPr lang="en-US" sz="1400" dirty="0">
                <a:latin typeface="Arial" panose="020B0604020202020204" pitchFamily="34" charset="0"/>
                <a:ea typeface="Calibri" panose="020F0502020204030204" pitchFamily="34" charset="0"/>
                <a:cs typeface="Calibri" panose="020F0502020204030204" pitchFamily="34" charset="0"/>
              </a:rPr>
              <a:t>in/from the </a:t>
            </a:r>
            <a:r>
              <a:rPr lang="en-US" sz="1400" dirty="0" smtClean="0">
                <a:latin typeface="Arial" panose="020B0604020202020204" pitchFamily="34" charset="0"/>
                <a:ea typeface="Calibri" panose="020F0502020204030204" pitchFamily="34" charset="0"/>
                <a:cs typeface="Calibri" panose="020F0502020204030204" pitchFamily="34" charset="0"/>
              </a:rPr>
              <a:t>suburbs?</a:t>
            </a:r>
            <a:endParaRPr lang="en-ZA" sz="1400" dirty="0">
              <a:latin typeface="Times New Roman" panose="02020603050405020304" pitchFamily="18" charset="0"/>
              <a:ea typeface="Calibri" panose="020F0502020204030204" pitchFamily="34" charset="0"/>
            </a:endParaRPr>
          </a:p>
          <a:p>
            <a:pPr>
              <a:spcBef>
                <a:spcPts val="1200"/>
              </a:spcBef>
              <a:spcAft>
                <a:spcPts val="0"/>
              </a:spcAft>
              <a:tabLst>
                <a:tab pos="4572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Use </a:t>
            </a:r>
            <a:r>
              <a:rPr lang="en-US" sz="1400" dirty="0">
                <a:latin typeface="Arial" panose="020B0604020202020204" pitchFamily="34" charset="0"/>
                <a:ea typeface="Calibri" panose="020F0502020204030204" pitchFamily="34" charset="0"/>
                <a:cs typeface="Calibri" panose="020F0502020204030204" pitchFamily="34" charset="0"/>
              </a:rPr>
              <a:t>of space explicitly for ministry purposes related to social inequality and injustice</a:t>
            </a:r>
            <a:endParaRPr lang="en-ZA" sz="1400" dirty="0">
              <a:latin typeface="Times New Roman" panose="02020603050405020304" pitchFamily="18" charset="0"/>
              <a:ea typeface="Arial Unicode MS"/>
            </a:endParaRPr>
          </a:p>
          <a:p>
            <a:pPr>
              <a:spcAft>
                <a:spcPts val="0"/>
              </a:spcAft>
              <a:tabLst>
                <a:tab pos="9144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Stories </a:t>
            </a:r>
            <a:r>
              <a:rPr lang="en-US" sz="1400" dirty="0">
                <a:latin typeface="Arial" panose="020B0604020202020204" pitchFamily="34" charset="0"/>
                <a:ea typeface="Calibri" panose="020F0502020204030204" pitchFamily="34" charset="0"/>
                <a:cs typeface="Calibri" panose="020F0502020204030204" pitchFamily="34" charset="0"/>
              </a:rPr>
              <a:t>of church space use that moves towards a praxis of spatial justice</a:t>
            </a:r>
            <a:r>
              <a:rPr lang="en-US" sz="1400" dirty="0">
                <a:latin typeface="Arial" panose="020B0604020202020204" pitchFamily="34" charset="0"/>
                <a:ea typeface="Arial Unicode MS"/>
                <a:cs typeface="Calibri" panose="020F0502020204030204" pitchFamily="34" charset="0"/>
              </a:rPr>
              <a:t>	</a:t>
            </a:r>
            <a:endParaRPr lang="en-ZA" sz="1400" dirty="0" smtClean="0">
              <a:latin typeface="Times New Roman" panose="02020603050405020304" pitchFamily="18" charset="0"/>
              <a:ea typeface="Arial Unicode MS"/>
            </a:endParaRPr>
          </a:p>
          <a:p>
            <a:pPr>
              <a:spcAft>
                <a:spcPts val="0"/>
              </a:spcAft>
              <a:tabLst>
                <a:tab pos="914400" algn="l"/>
                <a:tab pos="5937250" algn="r"/>
              </a:tabLst>
            </a:pPr>
            <a:r>
              <a:rPr lang="en-US" sz="1400" dirty="0" smtClean="0">
                <a:latin typeface="Arial" panose="020B0604020202020204" pitchFamily="34" charset="0"/>
                <a:ea typeface="Calibri" panose="020F0502020204030204" pitchFamily="34" charset="0"/>
                <a:cs typeface="Calibri" panose="020F0502020204030204" pitchFamily="34" charset="0"/>
              </a:rPr>
              <a:t>Across </a:t>
            </a:r>
            <a:r>
              <a:rPr lang="en-US" sz="1400" dirty="0">
                <a:latin typeface="Arial" panose="020B0604020202020204" pitchFamily="34" charset="0"/>
                <a:ea typeface="Calibri" panose="020F0502020204030204" pitchFamily="34" charset="0"/>
                <a:cs typeface="Calibri" panose="020F0502020204030204" pitchFamily="34" charset="0"/>
              </a:rPr>
              <a:t>the divides of the city: further afield</a:t>
            </a:r>
            <a:r>
              <a:rPr lang="en-US" sz="1400" dirty="0">
                <a:latin typeface="Arial" panose="020B0604020202020204" pitchFamily="34" charset="0"/>
                <a:ea typeface="Arial Unicode MS"/>
                <a:cs typeface="Calibri" panose="020F0502020204030204" pitchFamily="34" charset="0"/>
              </a:rPr>
              <a:t>	</a:t>
            </a:r>
            <a:endParaRPr lang="en-ZA" sz="1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ZA" sz="1400" dirty="0">
                <a:latin typeface="Calibri" panose="020F0502020204030204" pitchFamily="34" charset="0"/>
                <a:ea typeface="Times New Roman" panose="02020603050405020304" pitchFamily="18" charset="0"/>
                <a:cs typeface="Times New Roman" panose="02020603050405020304" pitchFamily="18" charset="0"/>
              </a:rPr>
              <a:t>	</a:t>
            </a:r>
            <a:endParaRPr lang="en-ZA" sz="14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143111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49" y="679269"/>
            <a:ext cx="9653451" cy="5878532"/>
          </a:xfrm>
          <a:prstGeom prst="rect">
            <a:avLst/>
          </a:prstGeom>
        </p:spPr>
        <p:txBody>
          <a:bodyPr wrap="square">
            <a:spAutoFit/>
          </a:bodyPr>
          <a:lstStyle/>
          <a:p>
            <a:pPr algn="ctr">
              <a:spcBef>
                <a:spcPts val="1800"/>
              </a:spcBef>
              <a:spcAft>
                <a:spcPts val="0"/>
              </a:spcAft>
              <a:tabLst>
                <a:tab pos="914400" algn="l"/>
                <a:tab pos="5937250" algn="r"/>
              </a:tabLst>
            </a:pPr>
            <a:r>
              <a:rPr lang="en-US" sz="2400" cap="all" dirty="0" smtClean="0">
                <a:latin typeface="Arial" panose="020B0604020202020204" pitchFamily="34" charset="0"/>
                <a:ea typeface="Calibri" panose="020F0502020204030204" pitchFamily="34" charset="0"/>
                <a:cs typeface="Calibri Light (Headings)"/>
              </a:rPr>
              <a:t>                        </a:t>
            </a:r>
            <a:r>
              <a:rPr lang="en-US" sz="2400" b="1" cap="all" dirty="0" smtClean="0">
                <a:latin typeface="Arial" panose="020B0604020202020204" pitchFamily="34" charset="0"/>
                <a:ea typeface="Calibri" panose="020F0502020204030204" pitchFamily="34" charset="0"/>
                <a:cs typeface="Calibri Light (Headings)"/>
              </a:rPr>
              <a:t>Chapter </a:t>
            </a:r>
            <a:r>
              <a:rPr lang="en-US" sz="2400" b="1" cap="all" dirty="0">
                <a:latin typeface="Arial" panose="020B0604020202020204" pitchFamily="34" charset="0"/>
                <a:ea typeface="Calibri" panose="020F0502020204030204" pitchFamily="34" charset="0"/>
                <a:cs typeface="Calibri Light (Headings)"/>
              </a:rPr>
              <a:t>6</a:t>
            </a:r>
            <a:r>
              <a:rPr lang="en-ZA" sz="2800" b="1" dirty="0">
                <a:latin typeface="Calibri" panose="020F0502020204030204" pitchFamily="34" charset="0"/>
                <a:ea typeface="Times New Roman" panose="02020603050405020304" pitchFamily="18" charset="0"/>
                <a:cs typeface="Times New Roman" panose="02020603050405020304" pitchFamily="18" charset="0"/>
              </a:rPr>
              <a:t>	</a:t>
            </a:r>
            <a:endParaRPr lang="en-ZA" sz="2800" b="1" dirty="0">
              <a:latin typeface="Times New Roman" panose="02020603050405020304" pitchFamily="18" charset="0"/>
              <a:ea typeface="Arial Unicode MS"/>
            </a:endParaRPr>
          </a:p>
          <a:p>
            <a:pPr algn="ctr">
              <a:spcBef>
                <a:spcPts val="1800"/>
              </a:spcBef>
              <a:spcAft>
                <a:spcPts val="0"/>
              </a:spcAft>
              <a:tabLst>
                <a:tab pos="914400" algn="l"/>
                <a:tab pos="5937250" algn="r"/>
              </a:tabLst>
            </a:pPr>
            <a:r>
              <a:rPr lang="en-US" sz="2400" b="1" cap="all" dirty="0">
                <a:latin typeface="Arial" panose="020B0604020202020204" pitchFamily="34" charset="0"/>
                <a:ea typeface="Calibri" panose="020F0502020204030204" pitchFamily="34" charset="0"/>
                <a:cs typeface="Calibri Light (Headings)"/>
              </a:rPr>
              <a:t>Future(s) for the church on the </a:t>
            </a:r>
            <a:r>
              <a:rPr lang="en-US" sz="2400" b="1" cap="all" dirty="0" smtClean="0">
                <a:latin typeface="Arial" panose="020B0604020202020204" pitchFamily="34" charset="0"/>
                <a:ea typeface="Calibri" panose="020F0502020204030204" pitchFamily="34" charset="0"/>
                <a:cs typeface="Calibri Light (Headings)"/>
              </a:rPr>
              <a:t>corner</a:t>
            </a:r>
          </a:p>
          <a:p>
            <a:pPr algn="ctr">
              <a:spcBef>
                <a:spcPts val="1800"/>
              </a:spcBef>
              <a:spcAft>
                <a:spcPts val="0"/>
              </a:spcAft>
              <a:tabLst>
                <a:tab pos="914400" algn="l"/>
                <a:tab pos="5937250" algn="r"/>
              </a:tabLst>
            </a:pPr>
            <a:endParaRPr lang="en-ZA" sz="2800" b="1"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2400" dirty="0">
                <a:latin typeface="Arial" panose="020B0604020202020204" pitchFamily="34" charset="0"/>
                <a:ea typeface="Calibri" panose="020F0502020204030204" pitchFamily="34" charset="0"/>
                <a:cs typeface="Calibri" panose="020F0502020204030204" pitchFamily="34" charset="0"/>
              </a:rPr>
              <a:t>Lenses for a church-based praxis of spatial justice</a:t>
            </a: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2400" dirty="0">
                <a:latin typeface="Arial" panose="020B0604020202020204" pitchFamily="34" charset="0"/>
                <a:ea typeface="Calibri" panose="020F0502020204030204" pitchFamily="34" charset="0"/>
                <a:cs typeface="Calibri" panose="020F0502020204030204" pitchFamily="34" charset="0"/>
              </a:rPr>
              <a:t>Revisiting the emancipatory aims of this study</a:t>
            </a: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marL="152400">
              <a:spcAft>
                <a:spcPts val="0"/>
              </a:spcAft>
              <a:tabLst>
                <a:tab pos="609600" algn="l"/>
                <a:tab pos="5937250" algn="r"/>
              </a:tabLst>
            </a:pPr>
            <a:r>
              <a:rPr lang="en-US" sz="2400" dirty="0">
                <a:latin typeface="Arial" panose="020B0604020202020204" pitchFamily="34" charset="0"/>
                <a:ea typeface="Calibri" panose="020F0502020204030204" pitchFamily="34" charset="0"/>
                <a:cs typeface="Calibri" panose="020F0502020204030204" pitchFamily="34" charset="0"/>
              </a:rPr>
              <a:t>Feedback from ministers</a:t>
            </a: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marL="152400">
              <a:spcAft>
                <a:spcPts val="0"/>
              </a:spcAft>
              <a:tabLst>
                <a:tab pos="609600" algn="l"/>
                <a:tab pos="5937250" algn="r"/>
              </a:tabLst>
            </a:pPr>
            <a:r>
              <a:rPr lang="en-US" sz="2400" dirty="0">
                <a:latin typeface="Arial" panose="020B0604020202020204" pitchFamily="34" charset="0"/>
                <a:ea typeface="Calibri" panose="020F0502020204030204" pitchFamily="34" charset="0"/>
                <a:cs typeface="Calibri" panose="020F0502020204030204" pitchFamily="34" charset="0"/>
              </a:rPr>
              <a:t>Researcher feedback</a:t>
            </a: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marL="152400">
              <a:spcAft>
                <a:spcPts val="0"/>
              </a:spcAft>
              <a:tabLst>
                <a:tab pos="609600" algn="l"/>
                <a:tab pos="5937250" algn="r"/>
              </a:tabLst>
            </a:pPr>
            <a:r>
              <a:rPr lang="en-US" sz="2400" dirty="0">
                <a:latin typeface="Arial" panose="020B0604020202020204" pitchFamily="34" charset="0"/>
                <a:ea typeface="Calibri" panose="020F0502020204030204" pitchFamily="34" charset="0"/>
                <a:cs typeface="Calibri" panose="020F0502020204030204" pitchFamily="34" charset="0"/>
              </a:rPr>
              <a:t>Questions and commitments for future emancipatory research</a:t>
            </a: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2400" dirty="0">
                <a:latin typeface="Arial" panose="020B0604020202020204" pitchFamily="34" charset="0"/>
                <a:ea typeface="Calibri" panose="020F0502020204030204" pitchFamily="34" charset="0"/>
                <a:cs typeface="Calibri" panose="020F0502020204030204" pitchFamily="34" charset="0"/>
              </a:rPr>
              <a:t>Potential future research that this study has surfaced</a:t>
            </a: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a:spcBef>
                <a:spcPts val="1200"/>
              </a:spcBef>
              <a:spcAft>
                <a:spcPts val="0"/>
              </a:spcAft>
              <a:tabLst>
                <a:tab pos="457200" algn="l"/>
                <a:tab pos="5937250" algn="r"/>
              </a:tabLst>
            </a:pPr>
            <a:r>
              <a:rPr lang="en-US" sz="2400" dirty="0" smtClean="0">
                <a:latin typeface="Arial" panose="020B0604020202020204" pitchFamily="34" charset="0"/>
                <a:ea typeface="Calibri" panose="020F0502020204030204" pitchFamily="34" charset="0"/>
                <a:cs typeface="Calibri" panose="020F0502020204030204" pitchFamily="34" charset="0"/>
              </a:rPr>
              <a:t>Conclusion</a:t>
            </a:r>
          </a:p>
          <a:p>
            <a:pPr>
              <a:spcBef>
                <a:spcPts val="1200"/>
              </a:spcBef>
              <a:spcAft>
                <a:spcPts val="0"/>
              </a:spcAft>
              <a:tabLst>
                <a:tab pos="457200" algn="l"/>
                <a:tab pos="5937250" algn="r"/>
              </a:tabLst>
            </a:pPr>
            <a:r>
              <a:rPr lang="en-US" sz="2400" dirty="0">
                <a:latin typeface="Arial" panose="020B0604020202020204" pitchFamily="34" charset="0"/>
                <a:ea typeface="Arial Unicode MS"/>
                <a:cs typeface="Calibri" panose="020F0502020204030204" pitchFamily="34" charset="0"/>
              </a:rPr>
              <a:t>	</a:t>
            </a:r>
            <a:endParaRPr lang="en-ZA" sz="2400" dirty="0">
              <a:latin typeface="Times New Roman" panose="02020603050405020304" pitchFamily="18" charset="0"/>
              <a:ea typeface="Arial Unicode MS"/>
            </a:endParaRPr>
          </a:p>
          <a:p>
            <a:pPr>
              <a:spcAft>
                <a:spcPts val="0"/>
              </a:spcAft>
            </a:pPr>
            <a:r>
              <a:rPr lang="en-US" sz="2400" dirty="0">
                <a:latin typeface="Times New Roman" panose="02020603050405020304" pitchFamily="18" charset="0"/>
                <a:ea typeface="Arial Unicode MS"/>
              </a:rPr>
              <a:t> </a:t>
            </a:r>
            <a:endParaRPr lang="en-ZA" sz="24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59234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65125"/>
            <a:ext cx="9977846" cy="5622052"/>
          </a:xfrm>
          <a:prstGeom prst="rect">
            <a:avLst/>
          </a:prstGeom>
        </p:spPr>
        <p:txBody>
          <a:bodyPr wrap="square">
            <a:spAutoFit/>
          </a:bodyPr>
          <a:lstStyle/>
          <a:p>
            <a:pPr>
              <a:lnSpc>
                <a:spcPct val="150000"/>
              </a:lnSpc>
              <a:spcAft>
                <a:spcPts val="1000"/>
              </a:spcAft>
            </a:pPr>
            <a:r>
              <a:rPr lang="en-US" dirty="0" err="1"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Takatso</a:t>
            </a:r>
            <a:r>
              <a:rPr lang="en-US"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 Mofokeng </a:t>
            </a:r>
            <a:r>
              <a:rPr lang="en-US" dirty="0">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en-US" dirty="0" smtClean="0">
                <a:uFill>
                  <a:solidFill>
                    <a:srgbClr val="000000"/>
                  </a:solidFill>
                </a:uFill>
                <a:latin typeface="Arial" panose="020B0604020202020204" pitchFamily="34" charset="0"/>
                <a:ea typeface="Arial" panose="020B0604020202020204" pitchFamily="34" charset="0"/>
                <a:cs typeface="Arial" panose="020B0604020202020204" pitchFamily="34" charset="0"/>
              </a:rPr>
              <a:t>1997)</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pPr>
              <a:lnSpc>
                <a:spcPct val="150000"/>
              </a:lnSpc>
              <a:spcAft>
                <a:spcPts val="1000"/>
              </a:spcAft>
            </a:pP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A brutal dispossession of African land has been legitimized and legalized in the </a:t>
            </a:r>
            <a:r>
              <a:rPr lang="en-US" dirty="0" err="1">
                <a:uFill>
                  <a:solidFill>
                    <a:srgbClr val="000000"/>
                  </a:solidFill>
                </a:uFill>
                <a:latin typeface="Arial" panose="020B0604020202020204" pitchFamily="34" charset="0"/>
                <a:ea typeface="Calibri" panose="020F0502020204030204" pitchFamily="34" charset="0"/>
                <a:cs typeface="Calibri" panose="020F0502020204030204" pitchFamily="34" charset="0"/>
              </a:rPr>
              <a:t>Codesa</a:t>
            </a:r>
            <a:r>
              <a:rPr lang="en-US" dirty="0">
                <a:uFill>
                  <a:solidFill>
                    <a:srgbClr val="000000"/>
                  </a:solidFill>
                </a:uFill>
                <a:latin typeface="Arial" panose="020B0604020202020204" pitchFamily="34" charset="0"/>
                <a:ea typeface="Calibri" panose="020F0502020204030204" pitchFamily="34" charset="0"/>
                <a:cs typeface="Calibri" panose="020F0502020204030204" pitchFamily="34" charset="0"/>
              </a:rPr>
              <a:t> agreement. This means that a white theology that attributes the criminal dispossession to God viz. that God gave them land, has been given State sanction. In this regard instead of calling that violent dispossession a sin, it has been turned into God’s blessing. This further means that our dispossession has been turned into God’s act of punishment which Africans have to painfully accept….[W]e also have to conclude that socially speaking, a Black Theology of land that is developed upon the basis of the fundamental illegitimacy and sinfulness of dispossession, has to oppose the political compromise that provided the basis for legalization of the sin of land dispossession. That compromise is a sin because it legalized a sinful act of land dispossession. It is also a sin because it legalized the creation of a perpetual state of poverty and loss of culture and identity of the African people. It laid the political basis for the development of a heretical theology of land.</a:t>
            </a:r>
            <a:endParaRPr lang="en-ZA" dirty="0">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7828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6518</TotalTime>
  <Words>3399</Words>
  <Application>Microsoft Office PowerPoint</Application>
  <PresentationFormat>Widescreen</PresentationFormat>
  <Paragraphs>500</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Arial Unicode MS</vt:lpstr>
      <vt:lpstr>Calibri</vt:lpstr>
      <vt:lpstr>Calibri Light (Headings)</vt:lpstr>
      <vt:lpstr>Century Gothic</vt:lpstr>
      <vt:lpstr>Symbol</vt:lpstr>
      <vt:lpstr>Times New Roman</vt:lpstr>
      <vt:lpstr>Wingdings</vt:lpstr>
      <vt:lpstr>Wingdings 3</vt:lpstr>
      <vt:lpstr>Ion</vt:lpstr>
      <vt:lpstr>Fostering a praxis of spatial justice  in suburban churches:   An emancipatory approach  A research study conducted by Caroline Powell towards a Masters in Practical Theology With the Centre for Faith and Community, faculty of Theology and Religion, University of Pretoria Academic Supervisor: Prof Stephan de Beer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lens for intersecting critical and spatial consciousness  </vt:lpstr>
      <vt:lpstr>A lens for intersecting critical and spatial theological reflection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praxis of spatial justice in suburban churches:  An emancipatory approach</dc:title>
  <dc:creator>user</dc:creator>
  <cp:lastModifiedBy>user</cp:lastModifiedBy>
  <cp:revision>39</cp:revision>
  <dcterms:created xsi:type="dcterms:W3CDTF">2021-07-13T07:42:55Z</dcterms:created>
  <dcterms:modified xsi:type="dcterms:W3CDTF">2021-08-24T14:07:27Z</dcterms:modified>
</cp:coreProperties>
</file>