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50"/>
  </p:notesMasterIdLst>
  <p:sldIdLst>
    <p:sldId id="256" r:id="rId2"/>
    <p:sldId id="257" r:id="rId3"/>
    <p:sldId id="258" r:id="rId4"/>
    <p:sldId id="259" r:id="rId5"/>
    <p:sldId id="260" r:id="rId6"/>
    <p:sldId id="304"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1" d="100"/>
          <a:sy n="91" d="100"/>
        </p:scale>
        <p:origin x="138" y="10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e1a5480f19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e1a5480f19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e1a5480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e1a5480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e1a5480f19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e1a5480f19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e1a5480f19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e1a5480f19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e1a5480f19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e1a5480f19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e1a5480f19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e1a5480f19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e1a5480f19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e1a5480f19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e1a5480f19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e1a5480f19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e1a5480f19_0_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e1a5480f19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e1a5480f19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e1a5480f19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e1a5480f1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e1a5480f1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e1a5480f19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e1a5480f19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e1a5480f19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e1a5480f19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e1a5480f19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e1a5480f19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e1a5480f19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e1a5480f19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e1a31f70f5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e1a31f70f5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e1a31f70f5_2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e1a31f70f5_2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e1a31f70f5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e1a31f70f5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e1a31f70f5_2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e1a31f70f5_2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e1a31f70f5_2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e1a31f70f5_2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e1a31f70f5_2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e1a31f70f5_2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e1a5480f19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e1a5480f19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e1a31f70f5_2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e1a31f70f5_2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e1a31f70f5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e1a31f70f5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e1a31f70f5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e1a31f70f5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e1a31f70f5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e1a31f70f5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e1a31f70f5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e1a31f70f5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e1a31f70f5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e1a31f70f5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e1a31f70f5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e1a31f70f5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e1a31f70f5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e1a31f70f5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e1a31f70f5_0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e1a31f70f5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e1a31f70f5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e1a31f70f5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e1a5480f19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e1a5480f1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e1a31f70f5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e1a31f70f5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e1a31f70f5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e1a31f70f5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e1a31f70f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e1a31f70f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dddfa87904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dddfa87904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dddfa8790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dddfa8790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e1a31f70f5_2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e1a31f70f5_2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e1a31f70f5_2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e1a31f70f5_2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e1a31f70f5_2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e1a31f70f5_2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e1a31f70f5_0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e1a31f70f5_0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e1a31f70f5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e1a31f70f5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e1a31f70f5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e1a31f70f5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e1a31f70f5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e1a31f70f5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Reflect on a conversation in March 2020 … just completed all he interviews with churches looking at spatial justice … identifying hindering and promoting factors regarding churches using their resources towards spatially just suburbs, neighbourhoods and cities in post apartehid SA. The announcement had just been made the president to tell the whole of SA to stay at home and those who were living on the tsreet of the country said “where?” I was on call with on of my colleagues and we allowed ourselves to dream just a little bit … we said “just imagine” if every church in Cape Town offered a safe space to 5-10 homeless persons during the lock down… tell a little of the story …. So what would it take for the church to have such a “JUST IMAGINATION”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e1a5480f19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e1a5480f19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hyperlink" Target="http://www.youtube.com/watch?v=aMV3gX1rO-M" TargetMode="External"/><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17.jp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hyperlink" Target="http://www.youtube.com/watch?v=_c8_cX7nb2o" TargetMode="External"/><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18.jpg"/></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26.jpg"/></Relationships>
</file>

<file path=ppt/slides/_rels/slide3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28.jpg"/></Relationships>
</file>

<file path=ppt/slides/_rels/slide3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30.jpg"/></Relationships>
</file>

<file path=ppt/slides/_rels/slide3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32.jpg"/></Relationships>
</file>

<file path=ppt/slides/_rels/slide3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37.jp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8" Type="http://schemas.openxmlformats.org/officeDocument/2006/relationships/hyperlink" Target="https://ighomelessness.org/" TargetMode="External"/><Relationship Id="rId3" Type="http://schemas.openxmlformats.org/officeDocument/2006/relationships/hyperlink" Target="mailto:national-network@homeless.org.za" TargetMode="External"/><Relationship Id="rId7" Type="http://schemas.openxmlformats.org/officeDocument/2006/relationships/hyperlink" Target="https://www.warehouse.org.za/" TargetMode="External"/><Relationship Id="rId12" Type="http://schemas.openxmlformats.org/officeDocument/2006/relationships/hyperlink" Target="https://www.newhopesa.org/" TargetMode="External"/><Relationship Id="rId2" Type="http://schemas.openxmlformats.org/officeDocument/2006/relationships/notesSlide" Target="../notesSlides/notesSlide43.xml"/><Relationship Id="rId1" Type="http://schemas.openxmlformats.org/officeDocument/2006/relationships/slideLayout" Target="../slideLayouts/slideLayout3.xml"/><Relationship Id="rId6" Type="http://schemas.openxmlformats.org/officeDocument/2006/relationships/hyperlink" Target="https://homelessnessandcovid-19.weebly.com/" TargetMode="External"/><Relationship Id="rId11" Type="http://schemas.openxmlformats.org/officeDocument/2006/relationships/hyperlink" Target="http://www.denishurleycentre.org/" TargetMode="External"/><Relationship Id="rId5" Type="http://schemas.openxmlformats.org/officeDocument/2006/relationships/hyperlink" Target="https://www.research.centreforfaithandcommunity.co.za/research-repositories/pathways-out-of-homelessness-open-repository/" TargetMode="External"/><Relationship Id="rId10" Type="http://schemas.openxmlformats.org/officeDocument/2006/relationships/hyperlink" Target="https://www.echoyouth.co.za/" TargetMode="External"/><Relationship Id="rId4" Type="http://schemas.openxmlformats.org/officeDocument/2006/relationships/hyperlink" Target="https://homeless.org.za/national-homeless-network/" TargetMode="External"/><Relationship Id="rId9" Type="http://schemas.openxmlformats.org/officeDocument/2006/relationships/hyperlink" Target="https://inkathaloconversations.co.za/" TargetMode="Externa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rot="10800000" flipH="1">
            <a:off x="161125" y="-8527100"/>
            <a:ext cx="8671200" cy="8936100"/>
          </a:xfrm>
          <a:prstGeom prst="rect">
            <a:avLst/>
          </a:prstGeom>
        </p:spPr>
        <p:txBody>
          <a:bodyPr spcFirstLastPara="1" wrap="square" lIns="91425" tIns="91425" rIns="91425" bIns="91425" anchor="b" anchorCtr="0">
            <a:normAutofit fontScale="90000"/>
          </a:bodyPr>
          <a:lstStyle/>
          <a:p>
            <a:pPr marL="0" lvl="0" indent="0" algn="ctr" rtl="0">
              <a:lnSpc>
                <a:spcPct val="115000"/>
              </a:lnSpc>
              <a:spcBef>
                <a:spcPts val="0"/>
              </a:spcBef>
              <a:spcAft>
                <a:spcPts val="0"/>
              </a:spcAft>
              <a:buNone/>
            </a:pPr>
            <a:endParaRPr sz="3866" b="1">
              <a:highlight>
                <a:schemeClr val="lt1"/>
              </a:highlight>
            </a:endParaRPr>
          </a:p>
          <a:p>
            <a:pPr marL="0" lvl="0" indent="0" algn="ctr" rtl="0">
              <a:lnSpc>
                <a:spcPct val="115000"/>
              </a:lnSpc>
              <a:spcBef>
                <a:spcPts val="0"/>
              </a:spcBef>
              <a:spcAft>
                <a:spcPts val="0"/>
              </a:spcAft>
              <a:buNone/>
            </a:pPr>
            <a:endParaRPr sz="3866" b="1">
              <a:highlight>
                <a:schemeClr val="lt1"/>
              </a:highlight>
            </a:endParaRPr>
          </a:p>
          <a:p>
            <a:pPr marL="0" lvl="0" indent="0" algn="ctr" rtl="0">
              <a:lnSpc>
                <a:spcPct val="115000"/>
              </a:lnSpc>
              <a:spcBef>
                <a:spcPts val="0"/>
              </a:spcBef>
              <a:spcAft>
                <a:spcPts val="0"/>
              </a:spcAft>
              <a:buNone/>
            </a:pPr>
            <a:endParaRPr sz="3866" b="1">
              <a:highlight>
                <a:schemeClr val="lt1"/>
              </a:highlight>
            </a:endParaRPr>
          </a:p>
          <a:p>
            <a:pPr marL="0" lvl="0" indent="0" algn="ctr" rtl="0">
              <a:lnSpc>
                <a:spcPct val="115000"/>
              </a:lnSpc>
              <a:spcBef>
                <a:spcPts val="0"/>
              </a:spcBef>
              <a:spcAft>
                <a:spcPts val="0"/>
              </a:spcAft>
              <a:buNone/>
            </a:pPr>
            <a:endParaRPr sz="3866" b="1">
              <a:highlight>
                <a:schemeClr val="lt1"/>
              </a:highlight>
            </a:endParaRPr>
          </a:p>
          <a:p>
            <a:pPr marL="0" lvl="0" indent="0" algn="ctr" rtl="0">
              <a:lnSpc>
                <a:spcPct val="115000"/>
              </a:lnSpc>
              <a:spcBef>
                <a:spcPts val="0"/>
              </a:spcBef>
              <a:spcAft>
                <a:spcPts val="0"/>
              </a:spcAft>
              <a:buNone/>
            </a:pPr>
            <a:endParaRPr sz="3866" b="1">
              <a:highlight>
                <a:schemeClr val="lt1"/>
              </a:highlight>
            </a:endParaRPr>
          </a:p>
          <a:p>
            <a:pPr marL="0" lvl="0" indent="0" algn="ctr" rtl="0">
              <a:lnSpc>
                <a:spcPct val="115000"/>
              </a:lnSpc>
              <a:spcBef>
                <a:spcPts val="0"/>
              </a:spcBef>
              <a:spcAft>
                <a:spcPts val="0"/>
              </a:spcAft>
              <a:buNone/>
            </a:pPr>
            <a:endParaRPr sz="3866" b="1">
              <a:highlight>
                <a:schemeClr val="lt1"/>
              </a:highlight>
            </a:endParaRPr>
          </a:p>
          <a:p>
            <a:pPr marL="0" lvl="0" indent="0" algn="ctr" rtl="0">
              <a:lnSpc>
                <a:spcPct val="115000"/>
              </a:lnSpc>
              <a:spcBef>
                <a:spcPts val="0"/>
              </a:spcBef>
              <a:spcAft>
                <a:spcPts val="0"/>
              </a:spcAft>
              <a:buNone/>
            </a:pPr>
            <a:endParaRPr sz="3866" b="1">
              <a:highlight>
                <a:schemeClr val="lt1"/>
              </a:highlight>
            </a:endParaRPr>
          </a:p>
          <a:p>
            <a:pPr marL="0" lvl="0" indent="0" algn="ctr" rtl="0">
              <a:lnSpc>
                <a:spcPct val="115000"/>
              </a:lnSpc>
              <a:spcBef>
                <a:spcPts val="0"/>
              </a:spcBef>
              <a:spcAft>
                <a:spcPts val="0"/>
              </a:spcAft>
              <a:buNone/>
            </a:pPr>
            <a:endParaRPr sz="3866" b="1">
              <a:highlight>
                <a:schemeClr val="lt1"/>
              </a:highlight>
            </a:endParaRPr>
          </a:p>
          <a:p>
            <a:pPr marL="0" lvl="0" indent="0" algn="ctr" rtl="0">
              <a:lnSpc>
                <a:spcPct val="115000"/>
              </a:lnSpc>
              <a:spcBef>
                <a:spcPts val="0"/>
              </a:spcBef>
              <a:spcAft>
                <a:spcPts val="0"/>
              </a:spcAft>
              <a:buNone/>
            </a:pPr>
            <a:endParaRPr sz="3866" b="1">
              <a:highlight>
                <a:schemeClr val="lt1"/>
              </a:highlight>
            </a:endParaRPr>
          </a:p>
          <a:p>
            <a:pPr marL="0" lvl="0" indent="0" algn="ctr" rtl="0">
              <a:lnSpc>
                <a:spcPct val="115000"/>
              </a:lnSpc>
              <a:spcBef>
                <a:spcPts val="0"/>
              </a:spcBef>
              <a:spcAft>
                <a:spcPts val="0"/>
              </a:spcAft>
              <a:buNone/>
            </a:pPr>
            <a:endParaRPr sz="3866" b="1">
              <a:highlight>
                <a:schemeClr val="lt1"/>
              </a:highlight>
            </a:endParaRPr>
          </a:p>
          <a:p>
            <a:pPr marL="0" lvl="0" indent="0" algn="ctr" rtl="0">
              <a:lnSpc>
                <a:spcPct val="115000"/>
              </a:lnSpc>
              <a:spcBef>
                <a:spcPts val="0"/>
              </a:spcBef>
              <a:spcAft>
                <a:spcPts val="0"/>
              </a:spcAft>
              <a:buNone/>
            </a:pPr>
            <a:endParaRPr sz="3866" b="1">
              <a:highlight>
                <a:schemeClr val="lt1"/>
              </a:highlight>
            </a:endParaRPr>
          </a:p>
          <a:p>
            <a:pPr marL="0" lvl="0" indent="0" algn="ctr" rtl="0">
              <a:lnSpc>
                <a:spcPct val="115000"/>
              </a:lnSpc>
              <a:spcBef>
                <a:spcPts val="0"/>
              </a:spcBef>
              <a:spcAft>
                <a:spcPts val="0"/>
              </a:spcAft>
              <a:buNone/>
            </a:pPr>
            <a:endParaRPr sz="3866" b="1">
              <a:highlight>
                <a:schemeClr val="lt1"/>
              </a:highlight>
            </a:endParaRPr>
          </a:p>
          <a:p>
            <a:pPr marL="0" lvl="0" indent="0" algn="ctr" rtl="0">
              <a:lnSpc>
                <a:spcPct val="115000"/>
              </a:lnSpc>
              <a:spcBef>
                <a:spcPts val="0"/>
              </a:spcBef>
              <a:spcAft>
                <a:spcPts val="0"/>
              </a:spcAft>
              <a:buNone/>
            </a:pPr>
            <a:endParaRPr sz="3866" b="1">
              <a:highlight>
                <a:schemeClr val="lt1"/>
              </a:highlight>
            </a:endParaRPr>
          </a:p>
          <a:p>
            <a:pPr marL="0" lvl="0" indent="0" algn="ctr" rtl="0">
              <a:lnSpc>
                <a:spcPct val="115000"/>
              </a:lnSpc>
              <a:spcBef>
                <a:spcPts val="0"/>
              </a:spcBef>
              <a:spcAft>
                <a:spcPts val="0"/>
              </a:spcAft>
              <a:buNone/>
            </a:pPr>
            <a:endParaRPr sz="3866" b="1">
              <a:highlight>
                <a:schemeClr val="lt1"/>
              </a:highlight>
            </a:endParaRPr>
          </a:p>
          <a:p>
            <a:pPr marL="0" lvl="0" indent="0" algn="ctr" rtl="0">
              <a:lnSpc>
                <a:spcPct val="115000"/>
              </a:lnSpc>
              <a:spcBef>
                <a:spcPts val="0"/>
              </a:spcBef>
              <a:spcAft>
                <a:spcPts val="0"/>
              </a:spcAft>
              <a:buNone/>
            </a:pPr>
            <a:endParaRPr sz="3866" b="1">
              <a:highlight>
                <a:schemeClr val="lt1"/>
              </a:highlight>
            </a:endParaRPr>
          </a:p>
          <a:p>
            <a:pPr marL="0" lvl="0" indent="0" algn="ctr" rtl="0">
              <a:lnSpc>
                <a:spcPct val="115000"/>
              </a:lnSpc>
              <a:spcBef>
                <a:spcPts val="0"/>
              </a:spcBef>
              <a:spcAft>
                <a:spcPts val="0"/>
              </a:spcAft>
              <a:buClr>
                <a:schemeClr val="dk1"/>
              </a:buClr>
              <a:buSzPct val="34375"/>
              <a:buFont typeface="Arial"/>
              <a:buNone/>
            </a:pPr>
            <a:r>
              <a:rPr lang="en-GB" sz="3200">
                <a:highlight>
                  <a:schemeClr val="lt1"/>
                </a:highlight>
              </a:rPr>
              <a:t> </a:t>
            </a:r>
            <a:endParaRPr sz="3200">
              <a:highlight>
                <a:schemeClr val="lt1"/>
              </a:highlight>
            </a:endParaRPr>
          </a:p>
          <a:p>
            <a:pPr marL="0" lvl="0" indent="0" algn="ctr" rtl="0">
              <a:spcBef>
                <a:spcPts val="0"/>
              </a:spcBef>
              <a:spcAft>
                <a:spcPts val="0"/>
              </a:spcAft>
              <a:buNone/>
            </a:pPr>
            <a:endParaRPr/>
          </a:p>
        </p:txBody>
      </p:sp>
      <p:sp>
        <p:nvSpPr>
          <p:cNvPr id="55" name="Google Shape;55;p13"/>
          <p:cNvSpPr txBox="1">
            <a:spLocks noGrp="1"/>
          </p:cNvSpPr>
          <p:nvPr>
            <p:ph type="subTitle" idx="1"/>
          </p:nvPr>
        </p:nvSpPr>
        <p:spPr>
          <a:xfrm>
            <a:off x="353291" y="409001"/>
            <a:ext cx="8578159" cy="4226449"/>
          </a:xfrm>
          <a:prstGeom prst="rect">
            <a:avLst/>
          </a:prstGeom>
        </p:spPr>
        <p:txBody>
          <a:bodyPr spcFirstLastPara="1" wrap="square" lIns="91425" tIns="91425" rIns="91425" bIns="91425" anchor="t" anchorCtr="0">
            <a:noAutofit/>
          </a:bodyPr>
          <a:lstStyle/>
          <a:p>
            <a:pPr marL="0" lvl="0" indent="0" rtl="0">
              <a:lnSpc>
                <a:spcPct val="115000"/>
              </a:lnSpc>
              <a:spcBef>
                <a:spcPts val="0"/>
              </a:spcBef>
              <a:spcAft>
                <a:spcPts val="0"/>
              </a:spcAft>
              <a:buClr>
                <a:schemeClr val="dk1"/>
              </a:buClr>
              <a:buSzPts val="1100"/>
              <a:buFont typeface="Arial"/>
              <a:buNone/>
            </a:pPr>
            <a:r>
              <a:rPr lang="en-GB" sz="3866" b="1" dirty="0" smtClean="0">
                <a:solidFill>
                  <a:schemeClr val="bg2"/>
                </a:solidFill>
                <a:highlight>
                  <a:schemeClr val="lt1"/>
                </a:highlight>
              </a:rPr>
              <a:t>Can </a:t>
            </a:r>
            <a:r>
              <a:rPr lang="en-GB" sz="3866" b="1" dirty="0">
                <a:solidFill>
                  <a:schemeClr val="bg2"/>
                </a:solidFill>
                <a:highlight>
                  <a:schemeClr val="lt1"/>
                </a:highlight>
              </a:rPr>
              <a:t>churches create safe spaces in a   time of crisis and beyond?</a:t>
            </a:r>
            <a:endParaRPr sz="3017" dirty="0">
              <a:solidFill>
                <a:schemeClr val="bg2"/>
              </a:solidFill>
              <a:highlight>
                <a:schemeClr val="lt1"/>
              </a:highlight>
            </a:endParaRPr>
          </a:p>
          <a:p>
            <a:pPr marL="0" lvl="0" indent="0" rtl="0">
              <a:lnSpc>
                <a:spcPct val="115000"/>
              </a:lnSpc>
              <a:spcBef>
                <a:spcPts val="0"/>
              </a:spcBef>
              <a:spcAft>
                <a:spcPts val="0"/>
              </a:spcAft>
              <a:buClr>
                <a:schemeClr val="dk1"/>
              </a:buClr>
              <a:buSzPts val="1100"/>
              <a:buFont typeface="Arial"/>
              <a:buNone/>
            </a:pPr>
            <a:endParaRPr sz="3017" dirty="0">
              <a:solidFill>
                <a:schemeClr val="bg2"/>
              </a:solidFill>
              <a:highlight>
                <a:schemeClr val="lt1"/>
              </a:highlight>
            </a:endParaRPr>
          </a:p>
          <a:p>
            <a:pPr marL="0" lvl="0" indent="0" algn="ctr" rtl="0">
              <a:lnSpc>
                <a:spcPct val="115000"/>
              </a:lnSpc>
              <a:spcBef>
                <a:spcPts val="0"/>
              </a:spcBef>
              <a:spcAft>
                <a:spcPts val="0"/>
              </a:spcAft>
              <a:buSzPts val="1100"/>
              <a:buNone/>
            </a:pPr>
            <a:r>
              <a:rPr lang="en-GB" sz="3017" b="1" i="1" dirty="0">
                <a:solidFill>
                  <a:schemeClr val="bg2"/>
                </a:solidFill>
                <a:highlight>
                  <a:schemeClr val="lt1"/>
                </a:highlight>
              </a:rPr>
              <a:t>Lessons learnt in 2020</a:t>
            </a:r>
            <a:endParaRPr sz="2017" b="1" i="1" dirty="0">
              <a:solidFill>
                <a:schemeClr val="bg2"/>
              </a:solidFill>
              <a:highlight>
                <a:schemeClr val="lt1"/>
              </a:highlight>
            </a:endParaRPr>
          </a:p>
          <a:p>
            <a:pPr marL="0" lvl="0" indent="0" algn="ctr" rtl="0">
              <a:lnSpc>
                <a:spcPct val="95000"/>
              </a:lnSpc>
              <a:spcBef>
                <a:spcPts val="0"/>
              </a:spcBef>
              <a:spcAft>
                <a:spcPts val="0"/>
              </a:spcAft>
              <a:buSzPts val="1018"/>
              <a:buNone/>
            </a:pPr>
            <a:endParaRPr sz="2017" dirty="0">
              <a:solidFill>
                <a:schemeClr val="bg2"/>
              </a:solidFill>
              <a:highlight>
                <a:schemeClr val="lt1"/>
              </a:highlight>
            </a:endParaRPr>
          </a:p>
          <a:p>
            <a:pPr marL="0" lvl="0" indent="0" algn="ctr" rtl="0">
              <a:lnSpc>
                <a:spcPct val="95000"/>
              </a:lnSpc>
              <a:spcBef>
                <a:spcPts val="0"/>
              </a:spcBef>
              <a:spcAft>
                <a:spcPts val="0"/>
              </a:spcAft>
              <a:buSzPts val="1018"/>
              <a:buNone/>
            </a:pPr>
            <a:r>
              <a:rPr lang="en-GB" sz="2017" dirty="0">
                <a:solidFill>
                  <a:schemeClr val="bg2"/>
                </a:solidFill>
                <a:highlight>
                  <a:schemeClr val="lt1"/>
                </a:highlight>
              </a:rPr>
              <a:t>An interactive workshop </a:t>
            </a:r>
            <a:endParaRPr sz="2017" dirty="0">
              <a:solidFill>
                <a:schemeClr val="bg2"/>
              </a:solidFill>
              <a:highlight>
                <a:schemeClr val="lt1"/>
              </a:highlight>
            </a:endParaRPr>
          </a:p>
          <a:p>
            <a:pPr marL="0" lvl="0" indent="0" algn="ctr" rtl="0">
              <a:lnSpc>
                <a:spcPct val="95000"/>
              </a:lnSpc>
              <a:spcBef>
                <a:spcPts val="0"/>
              </a:spcBef>
              <a:spcAft>
                <a:spcPts val="0"/>
              </a:spcAft>
              <a:buSzPts val="1018"/>
              <a:buNone/>
            </a:pPr>
            <a:endParaRPr sz="2017" dirty="0">
              <a:solidFill>
                <a:schemeClr val="bg2"/>
              </a:solidFill>
              <a:highlight>
                <a:schemeClr val="lt1"/>
              </a:highlight>
            </a:endParaRPr>
          </a:p>
          <a:p>
            <a:pPr marL="0" lvl="0" indent="0" algn="ctr" rtl="0">
              <a:lnSpc>
                <a:spcPct val="95000"/>
              </a:lnSpc>
              <a:spcBef>
                <a:spcPts val="0"/>
              </a:spcBef>
              <a:spcAft>
                <a:spcPts val="0"/>
              </a:spcAft>
              <a:buSzPts val="1018"/>
              <a:buNone/>
            </a:pPr>
            <a:r>
              <a:rPr lang="en-GB" sz="2017" dirty="0">
                <a:solidFill>
                  <a:schemeClr val="bg2"/>
                </a:solidFill>
                <a:highlight>
                  <a:schemeClr val="lt1"/>
                </a:highlight>
              </a:rPr>
              <a:t>Facilitated by:</a:t>
            </a:r>
            <a:endParaRPr sz="2017" dirty="0">
              <a:solidFill>
                <a:schemeClr val="bg2"/>
              </a:solidFill>
              <a:highlight>
                <a:schemeClr val="lt1"/>
              </a:highlight>
            </a:endParaRPr>
          </a:p>
          <a:p>
            <a:pPr marL="0" lvl="0" indent="0" algn="ctr" rtl="0">
              <a:lnSpc>
                <a:spcPct val="95000"/>
              </a:lnSpc>
              <a:spcBef>
                <a:spcPts val="0"/>
              </a:spcBef>
              <a:spcAft>
                <a:spcPts val="0"/>
              </a:spcAft>
              <a:buSzPts val="1018"/>
              <a:buNone/>
            </a:pPr>
            <a:endParaRPr sz="2017" dirty="0">
              <a:solidFill>
                <a:schemeClr val="bg2"/>
              </a:solidFill>
              <a:highlight>
                <a:schemeClr val="lt1"/>
              </a:highlight>
            </a:endParaRPr>
          </a:p>
          <a:p>
            <a:pPr marL="0" lvl="0" indent="0" algn="ctr" rtl="0">
              <a:lnSpc>
                <a:spcPct val="95000"/>
              </a:lnSpc>
              <a:spcBef>
                <a:spcPts val="0"/>
              </a:spcBef>
              <a:spcAft>
                <a:spcPts val="0"/>
              </a:spcAft>
              <a:buClr>
                <a:schemeClr val="dk1"/>
              </a:buClr>
              <a:buSzPts val="1018"/>
              <a:buFont typeface="Arial"/>
              <a:buNone/>
            </a:pPr>
            <a:r>
              <a:rPr lang="en-GB" sz="2017" dirty="0">
                <a:solidFill>
                  <a:schemeClr val="bg2"/>
                </a:solidFill>
                <a:highlight>
                  <a:schemeClr val="lt1"/>
                </a:highlight>
              </a:rPr>
              <a:t>Caroline Powell		Charlie Alexander	Wayne </a:t>
            </a:r>
            <a:r>
              <a:rPr lang="en-GB" sz="2017" dirty="0" err="1">
                <a:solidFill>
                  <a:schemeClr val="bg2"/>
                </a:solidFill>
                <a:highlight>
                  <a:schemeClr val="lt1"/>
                </a:highlight>
              </a:rPr>
              <a:t>Renkin</a:t>
            </a:r>
            <a:r>
              <a:rPr lang="en-GB" sz="2017" dirty="0">
                <a:solidFill>
                  <a:schemeClr val="bg2"/>
                </a:solidFill>
                <a:highlight>
                  <a:schemeClr val="lt1"/>
                </a:highlight>
              </a:rPr>
              <a:t> </a:t>
            </a:r>
            <a:endParaRPr sz="2017" dirty="0">
              <a:solidFill>
                <a:schemeClr val="bg2"/>
              </a:solidFill>
              <a:highlight>
                <a:schemeClr val="lt1"/>
              </a:highligh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2"/>
          <p:cNvSpPr txBox="1">
            <a:spLocks noGrp="1"/>
          </p:cNvSpPr>
          <p:nvPr>
            <p:ph type="body" idx="1"/>
          </p:nvPr>
        </p:nvSpPr>
        <p:spPr>
          <a:xfrm>
            <a:off x="0" y="322250"/>
            <a:ext cx="8520600" cy="4370700"/>
          </a:xfrm>
          <a:prstGeom prst="rect">
            <a:avLst/>
          </a:prstGeom>
        </p:spPr>
        <p:txBody>
          <a:bodyPr spcFirstLastPara="1" wrap="square" lIns="91425" tIns="91425" rIns="91425" bIns="91425" anchor="t" anchorCtr="0">
            <a:normAutofit lnSpcReduction="10000"/>
          </a:bodyPr>
          <a:lstStyle/>
          <a:p>
            <a:pPr marL="0" lvl="0" indent="0" algn="ctr" rtl="0">
              <a:spcBef>
                <a:spcPts val="0"/>
              </a:spcBef>
              <a:spcAft>
                <a:spcPts val="0"/>
              </a:spcAft>
              <a:buClr>
                <a:schemeClr val="dk1"/>
              </a:buClr>
              <a:buSzPts val="1100"/>
              <a:buFont typeface="Arial"/>
              <a:buNone/>
            </a:pPr>
            <a:r>
              <a:rPr lang="en-GB" sz="2200" i="1">
                <a:solidFill>
                  <a:schemeClr val="dk1"/>
                </a:solidFill>
                <a:latin typeface="Calibri"/>
                <a:ea typeface="Calibri"/>
                <a:cs typeface="Calibri"/>
                <a:sym typeface="Calibri"/>
              </a:rPr>
              <a:t>“Everyone will sit under their own vine and under their own fig tree,</a:t>
            </a:r>
            <a:endParaRPr sz="2200" i="1">
              <a:solidFill>
                <a:schemeClr val="dk1"/>
              </a:solidFill>
              <a:latin typeface="Calibri"/>
              <a:ea typeface="Calibri"/>
              <a:cs typeface="Calibri"/>
              <a:sym typeface="Calibri"/>
            </a:endParaRPr>
          </a:p>
          <a:p>
            <a:pPr marL="0" lvl="0" indent="0" algn="ctr" rtl="0">
              <a:spcBef>
                <a:spcPts val="0"/>
              </a:spcBef>
              <a:spcAft>
                <a:spcPts val="0"/>
              </a:spcAft>
              <a:buClr>
                <a:schemeClr val="dk1"/>
              </a:buClr>
              <a:buSzPts val="1100"/>
              <a:buFont typeface="Arial"/>
              <a:buNone/>
            </a:pPr>
            <a:r>
              <a:rPr lang="en-GB" sz="2200" i="1">
                <a:solidFill>
                  <a:schemeClr val="dk1"/>
                </a:solidFill>
                <a:latin typeface="Calibri"/>
                <a:ea typeface="Calibri"/>
                <a:cs typeface="Calibri"/>
                <a:sym typeface="Calibri"/>
              </a:rPr>
              <a:t>and no one will make them afraid,</a:t>
            </a:r>
            <a:endParaRPr sz="2200" i="1">
              <a:solidFill>
                <a:schemeClr val="dk1"/>
              </a:solidFill>
              <a:latin typeface="Calibri"/>
              <a:ea typeface="Calibri"/>
              <a:cs typeface="Calibri"/>
              <a:sym typeface="Calibri"/>
            </a:endParaRPr>
          </a:p>
          <a:p>
            <a:pPr marL="0" lvl="0" indent="0" algn="ctr" rtl="0">
              <a:spcBef>
                <a:spcPts val="0"/>
              </a:spcBef>
              <a:spcAft>
                <a:spcPts val="0"/>
              </a:spcAft>
              <a:buNone/>
            </a:pPr>
            <a:r>
              <a:rPr lang="en-GB" sz="2200" i="1">
                <a:solidFill>
                  <a:schemeClr val="dk1"/>
                </a:solidFill>
                <a:latin typeface="Calibri"/>
                <a:ea typeface="Calibri"/>
                <a:cs typeface="Calibri"/>
                <a:sym typeface="Calibri"/>
              </a:rPr>
              <a:t>for the LORD Almighty has spoken.” </a:t>
            </a:r>
            <a:r>
              <a:rPr lang="en-GB" sz="2200">
                <a:solidFill>
                  <a:schemeClr val="dk1"/>
                </a:solidFill>
                <a:latin typeface="Calibri"/>
                <a:ea typeface="Calibri"/>
                <a:cs typeface="Calibri"/>
                <a:sym typeface="Calibri"/>
              </a:rPr>
              <a:t>Micah 4:4</a:t>
            </a:r>
            <a:endParaRPr sz="2200">
              <a:solidFill>
                <a:schemeClr val="dk1"/>
              </a:solidFill>
              <a:latin typeface="Calibri"/>
              <a:ea typeface="Calibri"/>
              <a:cs typeface="Calibri"/>
              <a:sym typeface="Calibri"/>
            </a:endParaRPr>
          </a:p>
          <a:p>
            <a:pPr marL="0" lvl="0" indent="0" algn="ctr" rtl="0">
              <a:spcBef>
                <a:spcPts val="0"/>
              </a:spcBef>
              <a:spcAft>
                <a:spcPts val="0"/>
              </a:spcAft>
              <a:buClr>
                <a:schemeClr val="dk1"/>
              </a:buClr>
              <a:buSzPts val="1100"/>
              <a:buFont typeface="Arial"/>
              <a:buNone/>
            </a:pPr>
            <a:endParaRPr sz="2200">
              <a:solidFill>
                <a:schemeClr val="dk1"/>
              </a:solidFill>
              <a:latin typeface="Calibri"/>
              <a:ea typeface="Calibri"/>
              <a:cs typeface="Calibri"/>
              <a:sym typeface="Calibri"/>
            </a:endParaRPr>
          </a:p>
          <a:p>
            <a:pPr marL="0" lvl="0" indent="0" algn="ctr" rtl="0">
              <a:spcBef>
                <a:spcPts val="0"/>
              </a:spcBef>
              <a:spcAft>
                <a:spcPts val="0"/>
              </a:spcAft>
              <a:buNone/>
            </a:pPr>
            <a:r>
              <a:rPr lang="en-GB" sz="2200" i="1">
                <a:solidFill>
                  <a:schemeClr val="dk1"/>
                </a:solidFill>
                <a:latin typeface="Calibri"/>
                <a:ea typeface="Calibri"/>
                <a:cs typeface="Calibri"/>
                <a:sym typeface="Calibri"/>
              </a:rPr>
              <a:t>“They will build houses and dwell in them; they will plant vineyards and eat their fruit</a:t>
            </a:r>
            <a:r>
              <a:rPr lang="en-GB" sz="2200">
                <a:solidFill>
                  <a:schemeClr val="dk1"/>
                </a:solidFill>
                <a:latin typeface="Calibri"/>
                <a:ea typeface="Calibri"/>
                <a:cs typeface="Calibri"/>
                <a:sym typeface="Calibri"/>
              </a:rPr>
              <a:t>.” Isaiah 65:21</a:t>
            </a:r>
            <a:endParaRPr sz="2200">
              <a:solidFill>
                <a:schemeClr val="dk1"/>
              </a:solidFill>
              <a:latin typeface="Calibri"/>
              <a:ea typeface="Calibri"/>
              <a:cs typeface="Calibri"/>
              <a:sym typeface="Calibri"/>
            </a:endParaRPr>
          </a:p>
          <a:p>
            <a:pPr marL="0" lvl="0" indent="0" algn="ctr" rtl="0">
              <a:spcBef>
                <a:spcPts val="0"/>
              </a:spcBef>
              <a:spcAft>
                <a:spcPts val="0"/>
              </a:spcAft>
              <a:buClr>
                <a:schemeClr val="dk1"/>
              </a:buClr>
              <a:buSzPts val="1100"/>
              <a:buFont typeface="Arial"/>
              <a:buNone/>
            </a:pPr>
            <a:endParaRPr sz="2200">
              <a:solidFill>
                <a:schemeClr val="dk1"/>
              </a:solidFill>
              <a:latin typeface="Calibri"/>
              <a:ea typeface="Calibri"/>
              <a:cs typeface="Calibri"/>
              <a:sym typeface="Calibri"/>
            </a:endParaRPr>
          </a:p>
          <a:p>
            <a:pPr marL="0" lvl="0" indent="0" algn="ctr" rtl="0">
              <a:spcBef>
                <a:spcPts val="0"/>
              </a:spcBef>
              <a:spcAft>
                <a:spcPts val="0"/>
              </a:spcAft>
              <a:buClr>
                <a:schemeClr val="dk1"/>
              </a:buClr>
              <a:buSzPts val="1100"/>
              <a:buFont typeface="Arial"/>
              <a:buNone/>
            </a:pPr>
            <a:r>
              <a:rPr lang="en-GB" sz="2200">
                <a:solidFill>
                  <a:schemeClr val="dk1"/>
                </a:solidFill>
                <a:latin typeface="Calibri"/>
                <a:ea typeface="Calibri"/>
                <a:cs typeface="Calibri"/>
                <a:sym typeface="Calibri"/>
              </a:rPr>
              <a:t>“</a:t>
            </a:r>
            <a:r>
              <a:rPr lang="en-GB" sz="2200" i="1">
                <a:solidFill>
                  <a:schemeClr val="dk1"/>
                </a:solidFill>
                <a:latin typeface="Calibri"/>
                <a:ea typeface="Calibri"/>
                <a:cs typeface="Calibri"/>
                <a:sym typeface="Calibri"/>
              </a:rPr>
              <a:t>There were no needy ones among them, because those who owned lands or houses would sell their property, bring the proceeds from the sales, and lay them at the apostles’ feet for distribution to anyone as they had need.”</a:t>
            </a:r>
            <a:r>
              <a:rPr lang="en-GB" sz="2200">
                <a:solidFill>
                  <a:schemeClr val="dk1"/>
                </a:solidFill>
                <a:latin typeface="Calibri"/>
                <a:ea typeface="Calibri"/>
                <a:cs typeface="Calibri"/>
                <a:sym typeface="Calibri"/>
              </a:rPr>
              <a:t> Acts 4:34-35</a:t>
            </a:r>
            <a:endParaRPr sz="2200">
              <a:solidFill>
                <a:schemeClr val="dk1"/>
              </a:solidFill>
              <a:latin typeface="Calibri"/>
              <a:ea typeface="Calibri"/>
              <a:cs typeface="Calibri"/>
              <a:sym typeface="Calibri"/>
            </a:endParaRPr>
          </a:p>
          <a:p>
            <a:pPr marL="0" lvl="0" indent="0" algn="l" rtl="0">
              <a:spcBef>
                <a:spcPts val="0"/>
              </a:spcBef>
              <a:spcAft>
                <a:spcPts val="1200"/>
              </a:spcAft>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116" name="Google Shape;116;p23"/>
          <p:cNvPicPr preferRelativeResize="0"/>
          <p:nvPr/>
        </p:nvPicPr>
        <p:blipFill>
          <a:blip r:embed="rId3">
            <a:alphaModFix/>
          </a:blip>
          <a:stretch>
            <a:fillRect/>
          </a:stretch>
        </p:blipFill>
        <p:spPr>
          <a:xfrm>
            <a:off x="1450100" y="326000"/>
            <a:ext cx="6420075" cy="460680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3" name="Google Shape;123;p24"/>
          <p:cNvPicPr preferRelativeResize="0"/>
          <p:nvPr/>
        </p:nvPicPr>
        <p:blipFill rotWithShape="1">
          <a:blip r:embed="rId3">
            <a:alphaModFix/>
          </a:blip>
          <a:srcRect l="12630" r="21342"/>
          <a:stretch/>
        </p:blipFill>
        <p:spPr>
          <a:xfrm>
            <a:off x="103908" y="83127"/>
            <a:ext cx="3943021" cy="3429000"/>
          </a:xfrm>
          <a:prstGeom prst="rect">
            <a:avLst/>
          </a:prstGeom>
          <a:noFill/>
          <a:ln>
            <a:noFill/>
          </a:ln>
        </p:spPr>
      </p:pic>
      <p:pic>
        <p:nvPicPr>
          <p:cNvPr id="124" name="Google Shape;124;p24"/>
          <p:cNvPicPr preferRelativeResize="0"/>
          <p:nvPr/>
        </p:nvPicPr>
        <p:blipFill rotWithShape="1">
          <a:blip r:embed="rId4">
            <a:alphaModFix/>
          </a:blip>
          <a:srcRect l="7944"/>
          <a:stretch/>
        </p:blipFill>
        <p:spPr>
          <a:xfrm>
            <a:off x="3532275" y="1714500"/>
            <a:ext cx="5611725" cy="34290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131" name="Google Shape;131;p25"/>
          <p:cNvPicPr preferRelativeResize="0"/>
          <p:nvPr/>
        </p:nvPicPr>
        <p:blipFill>
          <a:blip r:embed="rId3">
            <a:alphaModFix/>
          </a:blip>
          <a:stretch>
            <a:fillRect/>
          </a:stretch>
        </p:blipFill>
        <p:spPr>
          <a:xfrm>
            <a:off x="2024063" y="642938"/>
            <a:ext cx="5095875" cy="38576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37" name="Google Shape;137;p2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38" name="Google Shape;138;p26"/>
          <p:cNvPicPr preferRelativeResize="0"/>
          <p:nvPr/>
        </p:nvPicPr>
        <p:blipFill>
          <a:blip r:embed="rId3">
            <a:alphaModFix/>
          </a:blip>
          <a:stretch>
            <a:fillRect/>
          </a:stretch>
        </p:blipFill>
        <p:spPr>
          <a:xfrm>
            <a:off x="177363" y="134788"/>
            <a:ext cx="5095875" cy="3857625"/>
          </a:xfrm>
          <a:prstGeom prst="rect">
            <a:avLst/>
          </a:prstGeom>
          <a:noFill/>
          <a:ln>
            <a:noFill/>
          </a:ln>
        </p:spPr>
      </p:pic>
      <p:pic>
        <p:nvPicPr>
          <p:cNvPr id="139" name="Google Shape;139;p26"/>
          <p:cNvPicPr preferRelativeResize="0"/>
          <p:nvPr/>
        </p:nvPicPr>
        <p:blipFill>
          <a:blip r:embed="rId4">
            <a:alphaModFix/>
          </a:blip>
          <a:stretch>
            <a:fillRect/>
          </a:stretch>
        </p:blipFill>
        <p:spPr>
          <a:xfrm>
            <a:off x="4176775" y="1939150"/>
            <a:ext cx="4967224" cy="33051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45" name="Google Shape;145;p2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46" name="Google Shape;146;p27"/>
          <p:cNvPicPr preferRelativeResize="0"/>
          <p:nvPr/>
        </p:nvPicPr>
        <p:blipFill rotWithShape="1">
          <a:blip r:embed="rId3">
            <a:alphaModFix/>
          </a:blip>
          <a:srcRect r="17239" b="10096"/>
          <a:stretch/>
        </p:blipFill>
        <p:spPr>
          <a:xfrm>
            <a:off x="1970650" y="197150"/>
            <a:ext cx="6308525" cy="46241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52" name="Google Shape;152;p2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53" name="Google Shape;153;p28"/>
          <p:cNvPicPr preferRelativeResize="0"/>
          <p:nvPr/>
        </p:nvPicPr>
        <p:blipFill>
          <a:blip r:embed="rId3">
            <a:alphaModFix/>
          </a:blip>
          <a:stretch>
            <a:fillRect/>
          </a:stretch>
        </p:blipFill>
        <p:spPr>
          <a:xfrm>
            <a:off x="173525" y="136325"/>
            <a:ext cx="8658774" cy="49204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59" name="Google Shape;159;p2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60" name="Google Shape;160;p29"/>
          <p:cNvPicPr preferRelativeResize="0"/>
          <p:nvPr/>
        </p:nvPicPr>
        <p:blipFill>
          <a:blip r:embed="rId3">
            <a:alphaModFix/>
          </a:blip>
          <a:stretch>
            <a:fillRect/>
          </a:stretch>
        </p:blipFill>
        <p:spPr>
          <a:xfrm>
            <a:off x="2556010" y="0"/>
            <a:ext cx="4031981" cy="51435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66" name="Google Shape;166;p3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67" name="Google Shape;167;p30"/>
          <p:cNvPicPr preferRelativeResize="0"/>
          <p:nvPr/>
        </p:nvPicPr>
        <p:blipFill rotWithShape="1">
          <a:blip r:embed="rId3">
            <a:alphaModFix/>
          </a:blip>
          <a:srcRect b="40490"/>
          <a:stretch/>
        </p:blipFill>
        <p:spPr>
          <a:xfrm>
            <a:off x="2069800" y="706450"/>
            <a:ext cx="5230250" cy="386242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3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73" name="Google Shape;173;p3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74" name="Google Shape;174;p31"/>
          <p:cNvPicPr preferRelativeResize="0"/>
          <p:nvPr/>
        </p:nvPicPr>
        <p:blipFill>
          <a:blip r:embed="rId3">
            <a:alphaModFix/>
          </a:blip>
          <a:stretch>
            <a:fillRect/>
          </a:stretch>
        </p:blipFill>
        <p:spPr>
          <a:xfrm>
            <a:off x="2648484" y="0"/>
            <a:ext cx="3847033" cy="514349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ctrTitle"/>
          </p:nvPr>
        </p:nvSpPr>
        <p:spPr>
          <a:xfrm>
            <a:off x="311700" y="415636"/>
            <a:ext cx="8520600" cy="924791"/>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GB" b="1" dirty="0">
                <a:solidFill>
                  <a:schemeClr val="dk2"/>
                </a:solidFill>
              </a:rPr>
              <a:t>Welcome!</a:t>
            </a:r>
            <a:endParaRPr b="1" dirty="0">
              <a:solidFill>
                <a:schemeClr val="dk2"/>
              </a:solidFill>
            </a:endParaRPr>
          </a:p>
        </p:txBody>
      </p:sp>
      <p:sp>
        <p:nvSpPr>
          <p:cNvPr id="61" name="Google Shape;61;p14"/>
          <p:cNvSpPr txBox="1">
            <a:spLocks noGrp="1"/>
          </p:cNvSpPr>
          <p:nvPr>
            <p:ph type="subTitle" idx="1"/>
          </p:nvPr>
        </p:nvSpPr>
        <p:spPr>
          <a:xfrm>
            <a:off x="311700" y="1340427"/>
            <a:ext cx="8520600" cy="3319573"/>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sz="2200" dirty="0"/>
              <a:t>We look forward to going on a journey together </a:t>
            </a:r>
            <a:endParaRPr lang="en-GB" sz="2200" dirty="0" smtClean="0"/>
          </a:p>
          <a:p>
            <a:pPr marL="0" lvl="0" indent="0" algn="ctr" rtl="0">
              <a:spcBef>
                <a:spcPts val="0"/>
              </a:spcBef>
              <a:spcAft>
                <a:spcPts val="0"/>
              </a:spcAft>
              <a:buNone/>
            </a:pPr>
            <a:r>
              <a:rPr lang="en-GB" sz="2200" dirty="0" smtClean="0"/>
              <a:t>over </a:t>
            </a:r>
            <a:r>
              <a:rPr lang="en-GB" sz="2200" dirty="0"/>
              <a:t>the next two </a:t>
            </a:r>
            <a:r>
              <a:rPr lang="en-GB" sz="2200" dirty="0" smtClean="0"/>
              <a:t>hours, weaving together </a:t>
            </a:r>
          </a:p>
          <a:p>
            <a:pPr marL="0" lvl="0" indent="0" algn="ctr" rtl="0">
              <a:spcBef>
                <a:spcPts val="0"/>
              </a:spcBef>
              <a:spcAft>
                <a:spcPts val="0"/>
              </a:spcAft>
              <a:buNone/>
            </a:pPr>
            <a:endParaRPr sz="2200" dirty="0"/>
          </a:p>
          <a:p>
            <a:pPr marL="0" lvl="0" indent="0" algn="ctr" rtl="0">
              <a:spcBef>
                <a:spcPts val="0"/>
              </a:spcBef>
              <a:spcAft>
                <a:spcPts val="0"/>
              </a:spcAft>
              <a:buNone/>
            </a:pPr>
            <a:r>
              <a:rPr lang="en-GB" sz="2200" dirty="0"/>
              <a:t>… </a:t>
            </a:r>
            <a:r>
              <a:rPr lang="en-GB" sz="2200" dirty="0" smtClean="0"/>
              <a:t>your </a:t>
            </a:r>
            <a:r>
              <a:rPr lang="en-GB" sz="2200" dirty="0"/>
              <a:t>stories, </a:t>
            </a:r>
            <a:endParaRPr sz="2200" dirty="0"/>
          </a:p>
          <a:p>
            <a:pPr marL="0" lvl="0" indent="0" algn="ctr" rtl="0">
              <a:spcBef>
                <a:spcPts val="0"/>
              </a:spcBef>
              <a:spcAft>
                <a:spcPts val="0"/>
              </a:spcAft>
              <a:buNone/>
            </a:pPr>
            <a:r>
              <a:rPr lang="en-GB" sz="2200" dirty="0"/>
              <a:t>… our stories </a:t>
            </a:r>
            <a:endParaRPr sz="2200" dirty="0"/>
          </a:p>
          <a:p>
            <a:pPr marL="0" lvl="0" indent="0" algn="ctr" rtl="0">
              <a:spcBef>
                <a:spcPts val="0"/>
              </a:spcBef>
              <a:spcAft>
                <a:spcPts val="0"/>
              </a:spcAft>
              <a:buNone/>
            </a:pPr>
            <a:r>
              <a:rPr lang="en-GB" sz="2200" dirty="0"/>
              <a:t>… and the stories of churches and people we are walking with</a:t>
            </a:r>
            <a:endParaRPr sz="2200" dirty="0"/>
          </a:p>
          <a:p>
            <a:pPr marL="0" lvl="0" indent="0" algn="ctr" rtl="0">
              <a:spcBef>
                <a:spcPts val="0"/>
              </a:spcBef>
              <a:spcAft>
                <a:spcPts val="0"/>
              </a:spcAft>
              <a:buNone/>
            </a:pPr>
            <a:r>
              <a:rPr lang="en-GB" sz="2200" dirty="0"/>
              <a:t> </a:t>
            </a:r>
            <a:endParaRPr sz="2200" dirty="0"/>
          </a:p>
          <a:p>
            <a:pPr marL="0" lvl="0" indent="0" algn="ctr" rtl="0">
              <a:spcBef>
                <a:spcPts val="0"/>
              </a:spcBef>
              <a:spcAft>
                <a:spcPts val="0"/>
              </a:spcAft>
              <a:buNone/>
            </a:pPr>
            <a:r>
              <a:rPr lang="en-GB" sz="2200" dirty="0"/>
              <a:t>together paint a picture of the possibility of churches as a prophetic and alternative community spaces </a:t>
            </a:r>
            <a:endParaRPr lang="en-GB" sz="2200" dirty="0" smtClean="0"/>
          </a:p>
          <a:p>
            <a:pPr marL="0" lvl="0" indent="0" algn="ctr" rtl="0">
              <a:spcBef>
                <a:spcPts val="0"/>
              </a:spcBef>
              <a:spcAft>
                <a:spcPts val="0"/>
              </a:spcAft>
              <a:buNone/>
            </a:pPr>
            <a:r>
              <a:rPr lang="en-GB" sz="2200" dirty="0" smtClean="0"/>
              <a:t>in </a:t>
            </a:r>
            <a:r>
              <a:rPr lang="en-GB" sz="2200" dirty="0"/>
              <a:t>the crisis of injustice and inequality </a:t>
            </a:r>
            <a:endParaRPr sz="2200" dirty="0"/>
          </a:p>
          <a:p>
            <a:pPr marL="0" lvl="0" indent="0" algn="ctr" rtl="0">
              <a:spcBef>
                <a:spcPts val="0"/>
              </a:spcBef>
              <a:spcAft>
                <a:spcPts val="0"/>
              </a:spcAft>
              <a:buNone/>
            </a:pPr>
            <a:endParaRPr sz="22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3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80" name="Google Shape;180;p3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81" name="Google Shape;181;p32"/>
          <p:cNvPicPr preferRelativeResize="0"/>
          <p:nvPr/>
        </p:nvPicPr>
        <p:blipFill>
          <a:blip r:embed="rId3">
            <a:alphaModFix/>
          </a:blip>
          <a:stretch>
            <a:fillRect/>
          </a:stretch>
        </p:blipFill>
        <p:spPr>
          <a:xfrm>
            <a:off x="247875" y="117225"/>
            <a:ext cx="8584426" cy="482873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87" name="Google Shape;187;p3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88" name="Google Shape;188;p33"/>
          <p:cNvPicPr preferRelativeResize="0"/>
          <p:nvPr/>
        </p:nvPicPr>
        <p:blipFill>
          <a:blip r:embed="rId3">
            <a:alphaModFix/>
          </a:blip>
          <a:stretch>
            <a:fillRect/>
          </a:stretch>
        </p:blipFill>
        <p:spPr>
          <a:xfrm>
            <a:off x="1081088" y="509588"/>
            <a:ext cx="6981825" cy="41243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3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94" name="Google Shape;194;p3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95" name="Google Shape;195;p34"/>
          <p:cNvPicPr preferRelativeResize="0"/>
          <p:nvPr/>
        </p:nvPicPr>
        <p:blipFill rotWithShape="1">
          <a:blip r:embed="rId3">
            <a:alphaModFix/>
          </a:blip>
          <a:srcRect l="20135" t="11874" r="12768" b="10055"/>
          <a:stretch/>
        </p:blipFill>
        <p:spPr>
          <a:xfrm>
            <a:off x="1660800" y="161125"/>
            <a:ext cx="6605974" cy="49204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3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201" name="Google Shape;201;p3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202" name="Google Shape;202;p35"/>
          <p:cNvPicPr preferRelativeResize="0"/>
          <p:nvPr/>
        </p:nvPicPr>
        <p:blipFill>
          <a:blip r:embed="rId3">
            <a:alphaModFix/>
          </a:blip>
          <a:stretch>
            <a:fillRect/>
          </a:stretch>
        </p:blipFill>
        <p:spPr>
          <a:xfrm>
            <a:off x="384225" y="111550"/>
            <a:ext cx="8520600" cy="50319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3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208" name="Google Shape;208;p3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209" name="Google Shape;209;p36"/>
          <p:cNvPicPr preferRelativeResize="0"/>
          <p:nvPr/>
        </p:nvPicPr>
        <p:blipFill>
          <a:blip r:embed="rId3">
            <a:alphaModFix/>
          </a:blip>
          <a:stretch>
            <a:fillRect/>
          </a:stretch>
        </p:blipFill>
        <p:spPr>
          <a:xfrm>
            <a:off x="161125" y="148725"/>
            <a:ext cx="8671174" cy="4877536"/>
          </a:xfrm>
          <a:prstGeom prst="rect">
            <a:avLst/>
          </a:prstGeom>
          <a:noFill/>
          <a:ln>
            <a:noFill/>
          </a:ln>
        </p:spPr>
      </p:pic>
      <p:sp>
        <p:nvSpPr>
          <p:cNvPr id="210" name="Google Shape;210;p36"/>
          <p:cNvSpPr txBox="1"/>
          <p:nvPr/>
        </p:nvSpPr>
        <p:spPr>
          <a:xfrm rot="10800000" flipH="1">
            <a:off x="0" y="3482125"/>
            <a:ext cx="8490000" cy="138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3911" b="1">
                <a:solidFill>
                  <a:schemeClr val="lt1"/>
                </a:solidFill>
              </a:rPr>
              <a:t>  … just imagine   										  </a:t>
            </a:r>
            <a:endParaRPr>
              <a:solidFill>
                <a:schemeClr val="lt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3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a:p>
            <a:pPr marL="0" lvl="0" indent="0" algn="ctr" rtl="0">
              <a:spcBef>
                <a:spcPts val="1200"/>
              </a:spcBef>
              <a:spcAft>
                <a:spcPts val="0"/>
              </a:spcAft>
              <a:buNone/>
            </a:pPr>
            <a:r>
              <a:rPr lang="en-GB" sz="4400" b="1"/>
              <a:t>“New Hope in the Church”</a:t>
            </a:r>
            <a:r>
              <a:rPr lang="en-GB"/>
              <a:t/>
            </a:r>
            <a:br>
              <a:rPr lang="en-GB"/>
            </a:br>
            <a:r>
              <a:rPr lang="en-GB"/>
              <a:t>A partnership between New Hope SA and St Peters church, Mowbray?</a:t>
            </a:r>
            <a:endParaRPr/>
          </a:p>
          <a:p>
            <a:pPr marL="0" lvl="0" indent="0" algn="ctr" rtl="0">
              <a:spcBef>
                <a:spcPts val="1200"/>
              </a:spcBef>
              <a:spcAft>
                <a:spcPts val="0"/>
              </a:spcAft>
              <a:buNone/>
            </a:pPr>
            <a:r>
              <a:rPr lang="en-GB" sz="2300" b="1"/>
              <a:t>Dinner - Microsite - Housing - ...</a:t>
            </a:r>
            <a:endParaRPr sz="2300" b="1"/>
          </a:p>
          <a:p>
            <a:pPr marL="0" lvl="0" indent="0" algn="ctr" rtl="0">
              <a:spcBef>
                <a:spcPts val="1200"/>
              </a:spcBef>
              <a:spcAft>
                <a:spcPts val="1200"/>
              </a:spcAft>
              <a:buNone/>
            </a:pPr>
            <a:r>
              <a:rPr lang="en-GB"/>
              <a:t>Charlie Alexander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pic>
        <p:nvPicPr>
          <p:cNvPr id="220" name="Google Shape;220;p38" title="Having dinner with the homeless">
            <a:hlinkClick r:id="rId3"/>
          </p:cNvPr>
          <p:cNvPicPr preferRelativeResize="0"/>
          <p:nvPr/>
        </p:nvPicPr>
        <p:blipFill>
          <a:blip r:embed="rId4">
            <a:alphaModFix/>
          </a:blip>
          <a:stretch>
            <a:fillRect/>
          </a:stretch>
        </p:blipFill>
        <p:spPr>
          <a:xfrm>
            <a:off x="1043850" y="0"/>
            <a:ext cx="6858000" cy="5143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0"/>
                                        </p:tgtEl>
                                        <p:attrNameLst>
                                          <p:attrName>style.visibility</p:attrName>
                                        </p:attrNameLst>
                                      </p:cBhvr>
                                      <p:to>
                                        <p:strVal val="visible"/>
                                      </p:to>
                                    </p:set>
                                    <p:animEffect transition="in" filter="fade">
                                      <p:cBhvr>
                                        <p:cTn id="7" dur="1000"/>
                                        <p:tgtEl>
                                          <p:spTgt spid="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39"/>
          <p:cNvSpPr txBox="1">
            <a:spLocks noGrp="1"/>
          </p:cNvSpPr>
          <p:nvPr>
            <p:ph type="body" idx="1"/>
          </p:nvPr>
        </p:nvSpPr>
        <p:spPr>
          <a:xfrm>
            <a:off x="311700" y="409375"/>
            <a:ext cx="8520600" cy="4159500"/>
          </a:xfrm>
          <a:prstGeom prst="rect">
            <a:avLst/>
          </a:prstGeom>
        </p:spPr>
        <p:txBody>
          <a:bodyPr spcFirstLastPara="1" wrap="square" lIns="91425" tIns="91425" rIns="91425" bIns="91425" anchor="t" anchorCtr="0">
            <a:normAutofit fontScale="92500"/>
          </a:bodyPr>
          <a:lstStyle/>
          <a:p>
            <a:pPr marL="0" lvl="0" indent="0" algn="l" rtl="0">
              <a:spcBef>
                <a:spcPts val="0"/>
              </a:spcBef>
              <a:spcAft>
                <a:spcPts val="0"/>
              </a:spcAft>
              <a:buNone/>
            </a:pPr>
            <a:r>
              <a:rPr lang="en-GB" sz="2000" b="1" dirty="0"/>
              <a:t>Dinner</a:t>
            </a:r>
            <a:r>
              <a:rPr lang="en-GB" dirty="0"/>
              <a:t/>
            </a:r>
            <a:br>
              <a:rPr lang="en-GB" dirty="0"/>
            </a:br>
            <a:r>
              <a:rPr lang="en-GB" dirty="0"/>
              <a:t>The Dinner at St Peters has been going for about a decade and forms part of the faith community in a way that has more potential than we may be able to comprehend. </a:t>
            </a:r>
            <a:endParaRPr dirty="0"/>
          </a:p>
          <a:p>
            <a:pPr marL="0" lvl="0" indent="0" algn="l" rtl="0">
              <a:spcBef>
                <a:spcPts val="1200"/>
              </a:spcBef>
              <a:spcAft>
                <a:spcPts val="0"/>
              </a:spcAft>
              <a:buNone/>
            </a:pPr>
            <a:r>
              <a:rPr lang="en-GB" dirty="0"/>
              <a:t>Welcome</a:t>
            </a:r>
            <a:endParaRPr dirty="0"/>
          </a:p>
          <a:p>
            <a:pPr marL="0" lvl="0" indent="0" algn="l" rtl="0">
              <a:spcBef>
                <a:spcPts val="1200"/>
              </a:spcBef>
              <a:spcAft>
                <a:spcPts val="0"/>
              </a:spcAft>
              <a:buNone/>
            </a:pPr>
            <a:r>
              <a:rPr lang="en-GB"/>
              <a:t>Hospitality</a:t>
            </a:r>
            <a:endParaRPr/>
          </a:p>
          <a:p>
            <a:pPr marL="0" lvl="0" indent="0" algn="l" rtl="0">
              <a:spcBef>
                <a:spcPts val="1200"/>
              </a:spcBef>
              <a:spcAft>
                <a:spcPts val="0"/>
              </a:spcAft>
              <a:buNone/>
            </a:pPr>
            <a:r>
              <a:rPr lang="en-GB" dirty="0"/>
              <a:t>Inclusivity</a:t>
            </a:r>
            <a:endParaRPr dirty="0"/>
          </a:p>
          <a:p>
            <a:pPr marL="0" lvl="0" indent="0" algn="l" rtl="0">
              <a:spcBef>
                <a:spcPts val="1200"/>
              </a:spcBef>
              <a:spcAft>
                <a:spcPts val="0"/>
              </a:spcAft>
              <a:buNone/>
            </a:pPr>
            <a:r>
              <a:rPr lang="en-GB" dirty="0"/>
              <a:t>Community</a:t>
            </a:r>
            <a:endParaRPr dirty="0"/>
          </a:p>
          <a:p>
            <a:pPr marL="0" lvl="0" indent="0" algn="l" rtl="0">
              <a:spcBef>
                <a:spcPts val="1200"/>
              </a:spcBef>
              <a:spcAft>
                <a:spcPts val="0"/>
              </a:spcAft>
              <a:buNone/>
            </a:pPr>
            <a:r>
              <a:rPr lang="en-GB" dirty="0"/>
              <a:t>Sharing</a:t>
            </a:r>
            <a:endParaRPr dirty="0"/>
          </a:p>
          <a:p>
            <a:pPr marL="0" lvl="0" indent="0" algn="l" rtl="0">
              <a:spcBef>
                <a:spcPts val="1200"/>
              </a:spcBef>
              <a:spcAft>
                <a:spcPts val="1200"/>
              </a:spcAft>
              <a:buNone/>
            </a:pPr>
            <a:r>
              <a:rPr lang="en-GB" dirty="0"/>
              <a:t>Relationship</a:t>
            </a:r>
            <a:endParaRPr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pic>
        <p:nvPicPr>
          <p:cNvPr id="230" name="Google Shape;230;p40" descr="Three weeks into a nationwide lock-down, on the 24th of April 2020 the microsite was born. The previous week had been a terrific scramble of Whatsapps, Zoom calls &amp; permit-wielding, trailer-hitched driving to make sure we had all the necessary things in order.&#10;&#10;Mattresses, bedding, dividers, washing facilities, food, PPE, toiletries, night supervisors, social workers, intake-procedure, drug withdrawal medication, volunteers, permits, psycho-social activities…the list seemed never ending - but it was all eventually checked off!&#10;&#10;Our social worker, Vivien, &amp; myself headed out to the various parks &amp; public spaces in search of people we knew from our Thursday night community dinners. It took some time but we eventually started bumping into faces we recognised." title="St Peters Microsite - Overview">
            <a:hlinkClick r:id="rId3"/>
          </p:cNvPr>
          <p:cNvPicPr preferRelativeResize="0"/>
          <p:nvPr/>
        </p:nvPicPr>
        <p:blipFill>
          <a:blip r:embed="rId4">
            <a:alphaModFix/>
          </a:blip>
          <a:stretch>
            <a:fillRect/>
          </a:stretch>
        </p:blipFill>
        <p:spPr>
          <a:xfrm>
            <a:off x="1143000" y="0"/>
            <a:ext cx="6858000" cy="5143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0"/>
                                        </p:tgtEl>
                                        <p:attrNameLst>
                                          <p:attrName>style.visibility</p:attrName>
                                        </p:attrNameLst>
                                      </p:cBhvr>
                                      <p:to>
                                        <p:strVal val="visible"/>
                                      </p:to>
                                    </p:set>
                                    <p:animEffect transition="in" filter="fade">
                                      <p:cBhvr>
                                        <p:cTn id="7" dur="1000"/>
                                        <p:tgtEl>
                                          <p:spTgt spid="2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41"/>
          <p:cNvSpPr txBox="1">
            <a:spLocks noGrp="1"/>
          </p:cNvSpPr>
          <p:nvPr>
            <p:ph type="body" idx="1"/>
          </p:nvPr>
        </p:nvSpPr>
        <p:spPr>
          <a:xfrm>
            <a:off x="311700" y="392200"/>
            <a:ext cx="8520600" cy="4176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ts val="1100"/>
              <a:buFont typeface="Arial"/>
              <a:buNone/>
            </a:pPr>
            <a:r>
              <a:rPr lang="en-GB" sz="1900" b="1"/>
              <a:t>Microsite</a:t>
            </a:r>
            <a:endParaRPr sz="1900" b="1"/>
          </a:p>
          <a:p>
            <a:pPr marL="0" lvl="0" indent="0" algn="l" rtl="0">
              <a:spcBef>
                <a:spcPts val="1200"/>
              </a:spcBef>
              <a:spcAft>
                <a:spcPts val="0"/>
              </a:spcAft>
              <a:buClr>
                <a:schemeClr val="dk1"/>
              </a:buClr>
              <a:buSzPts val="1100"/>
              <a:buFont typeface="Arial"/>
              <a:buNone/>
            </a:pPr>
            <a:r>
              <a:rPr lang="en-GB"/>
              <a:t>Out of relationship people were invited</a:t>
            </a:r>
            <a:endParaRPr/>
          </a:p>
          <a:p>
            <a:pPr marL="0" lvl="0" indent="0" algn="l" rtl="0">
              <a:spcBef>
                <a:spcPts val="1200"/>
              </a:spcBef>
              <a:spcAft>
                <a:spcPts val="0"/>
              </a:spcAft>
              <a:buClr>
                <a:schemeClr val="dk1"/>
              </a:buClr>
              <a:buSzPts val="1100"/>
              <a:buFont typeface="Arial"/>
              <a:buNone/>
            </a:pPr>
            <a:r>
              <a:rPr lang="en-GB"/>
              <a:t>The Space was changed/adapted to suit the needs of the people</a:t>
            </a:r>
            <a:endParaRPr/>
          </a:p>
          <a:p>
            <a:pPr marL="0" lvl="0" indent="0" algn="l" rtl="0">
              <a:spcBef>
                <a:spcPts val="1200"/>
              </a:spcBef>
              <a:spcAft>
                <a:spcPts val="0"/>
              </a:spcAft>
              <a:buClr>
                <a:schemeClr val="dk1"/>
              </a:buClr>
              <a:buSzPts val="1100"/>
              <a:buFont typeface="Arial"/>
              <a:buNone/>
            </a:pPr>
            <a:endParaRPr/>
          </a:p>
          <a:p>
            <a:pPr marL="0" lvl="0" indent="0" algn="l" rtl="0">
              <a:spcBef>
                <a:spcPts val="1200"/>
              </a:spcBef>
              <a:spcAft>
                <a:spcPts val="0"/>
              </a:spcAft>
              <a:buNone/>
            </a:pPr>
            <a:endParaRPr/>
          </a:p>
          <a:p>
            <a:pPr marL="0" lvl="0" indent="0" algn="l" rtl="0">
              <a:spcBef>
                <a:spcPts val="1200"/>
              </a:spcBef>
              <a:spcAft>
                <a:spcPts val="0"/>
              </a:spcAft>
              <a:buNone/>
            </a:pPr>
            <a:r>
              <a:rPr lang="en-GB"/>
              <a:t>Crisis - Health, Education, Financial… Yet, Some were able to give</a:t>
            </a:r>
            <a:endParaRPr/>
          </a:p>
          <a:p>
            <a:pPr marL="0" lvl="0" indent="0" algn="l" rtl="0">
              <a:spcBef>
                <a:spcPts val="1200"/>
              </a:spcBef>
              <a:spcAft>
                <a:spcPts val="1200"/>
              </a:spcAft>
              <a:buNone/>
            </a:pPr>
            <a:endParaRPr/>
          </a:p>
        </p:txBody>
      </p:sp>
      <p:pic>
        <p:nvPicPr>
          <p:cNvPr id="236" name="Google Shape;236;p41"/>
          <p:cNvPicPr preferRelativeResize="0"/>
          <p:nvPr/>
        </p:nvPicPr>
        <p:blipFill>
          <a:blip r:embed="rId3">
            <a:alphaModFix/>
          </a:blip>
          <a:stretch>
            <a:fillRect/>
          </a:stretch>
        </p:blipFill>
        <p:spPr>
          <a:xfrm>
            <a:off x="232450" y="1815800"/>
            <a:ext cx="8679076" cy="755950"/>
          </a:xfrm>
          <a:prstGeom prst="rect">
            <a:avLst/>
          </a:prstGeom>
          <a:noFill/>
          <a:ln>
            <a:noFill/>
          </a:ln>
        </p:spPr>
      </p:pic>
      <p:pic>
        <p:nvPicPr>
          <p:cNvPr id="237" name="Google Shape;237;p41"/>
          <p:cNvPicPr preferRelativeResize="0"/>
          <p:nvPr/>
        </p:nvPicPr>
        <p:blipFill>
          <a:blip r:embed="rId4">
            <a:alphaModFix/>
          </a:blip>
          <a:stretch>
            <a:fillRect/>
          </a:stretch>
        </p:blipFill>
        <p:spPr>
          <a:xfrm>
            <a:off x="116237" y="3294800"/>
            <a:ext cx="8911524" cy="9731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5"/>
          <p:cNvSpPr txBox="1">
            <a:spLocks noGrp="1"/>
          </p:cNvSpPr>
          <p:nvPr>
            <p:ph type="ctrTitle" idx="4294967295"/>
          </p:nvPr>
        </p:nvSpPr>
        <p:spPr>
          <a:xfrm>
            <a:off x="383309" y="619702"/>
            <a:ext cx="8521700" cy="4264025"/>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endParaRPr sz="2800" dirty="0"/>
          </a:p>
          <a:p>
            <a:pPr marL="0" lvl="0" indent="0" algn="ctr" rtl="0">
              <a:spcBef>
                <a:spcPts val="0"/>
              </a:spcBef>
              <a:spcAft>
                <a:spcPts val="0"/>
              </a:spcAft>
              <a:buNone/>
            </a:pPr>
            <a:r>
              <a:rPr lang="en-GB" sz="2800" i="1" dirty="0"/>
              <a:t>Flow of the workshop</a:t>
            </a:r>
            <a:r>
              <a:rPr lang="en-GB" sz="2800" i="1" dirty="0" smtClean="0"/>
              <a:t>:</a:t>
            </a:r>
            <a:r>
              <a:rPr lang="en-GB" sz="2800" dirty="0" smtClean="0"/>
              <a:t/>
            </a:r>
            <a:br>
              <a:rPr lang="en-GB" sz="2800" dirty="0" smtClean="0"/>
            </a:br>
            <a:endParaRPr sz="2800" dirty="0"/>
          </a:p>
          <a:p>
            <a:pPr marL="0" lvl="0" indent="0" algn="ctr" rtl="0">
              <a:spcBef>
                <a:spcPts val="0"/>
              </a:spcBef>
              <a:spcAft>
                <a:spcPts val="0"/>
              </a:spcAft>
              <a:buNone/>
            </a:pPr>
            <a:r>
              <a:rPr lang="en-GB" sz="2800" dirty="0"/>
              <a:t>Session 1: “Your stories” … in discussion groups and reflected back to the whole </a:t>
            </a:r>
            <a:r>
              <a:rPr lang="en-GB" sz="2800" dirty="0" smtClean="0"/>
              <a:t>group</a:t>
            </a:r>
            <a:br>
              <a:rPr lang="en-GB" sz="2800" dirty="0" smtClean="0"/>
            </a:br>
            <a:endParaRPr sz="2800" dirty="0"/>
          </a:p>
          <a:p>
            <a:pPr marL="0" lvl="0" indent="0" algn="ctr" rtl="0">
              <a:spcBef>
                <a:spcPts val="0"/>
              </a:spcBef>
              <a:spcAft>
                <a:spcPts val="0"/>
              </a:spcAft>
              <a:buNone/>
            </a:pPr>
            <a:r>
              <a:rPr lang="en-GB" sz="2800" dirty="0"/>
              <a:t>Session 2: “Our stories”... from Cape Town, Tshwane and </a:t>
            </a:r>
            <a:r>
              <a:rPr lang="en-GB" sz="2800" dirty="0" smtClean="0"/>
              <a:t>beyond</a:t>
            </a:r>
            <a:br>
              <a:rPr lang="en-GB" sz="2800" dirty="0" smtClean="0"/>
            </a:br>
            <a:endParaRPr sz="2800" dirty="0"/>
          </a:p>
          <a:p>
            <a:pPr marL="0" lvl="0" indent="0" algn="ctr" rtl="0">
              <a:spcBef>
                <a:spcPts val="0"/>
              </a:spcBef>
              <a:spcAft>
                <a:spcPts val="0"/>
              </a:spcAft>
              <a:buNone/>
            </a:pPr>
            <a:r>
              <a:rPr lang="en-GB" sz="2800" dirty="0"/>
              <a:t>Session 3: Reflection on the all the stories … noticing themes, synergies, disconnects, possibilities</a:t>
            </a:r>
            <a:endParaRPr sz="2800" dirty="0"/>
          </a:p>
          <a:p>
            <a:pPr marL="0" lvl="0" indent="0" algn="ctr" rtl="0">
              <a:spcBef>
                <a:spcPts val="0"/>
              </a:spcBef>
              <a:spcAft>
                <a:spcPts val="0"/>
              </a:spcAft>
              <a:buNone/>
            </a:pPr>
            <a:r>
              <a:rPr lang="en-GB" sz="2800" dirty="0"/>
              <a:t>Session 4: looking ahead </a:t>
            </a:r>
            <a:endParaRPr sz="2800" dirty="0"/>
          </a:p>
          <a:p>
            <a:pPr marL="0" lvl="0" indent="0" algn="ctr" rtl="0">
              <a:spcBef>
                <a:spcPts val="0"/>
              </a:spcBef>
              <a:spcAft>
                <a:spcPts val="0"/>
              </a:spcAft>
              <a:buNone/>
            </a:pPr>
            <a:endParaRPr sz="28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242" name="Google Shape;242;p42"/>
          <p:cNvPicPr preferRelativeResize="0"/>
          <p:nvPr/>
        </p:nvPicPr>
        <p:blipFill>
          <a:blip r:embed="rId3">
            <a:alphaModFix/>
          </a:blip>
          <a:stretch>
            <a:fillRect/>
          </a:stretch>
        </p:blipFill>
        <p:spPr>
          <a:xfrm>
            <a:off x="547550" y="152400"/>
            <a:ext cx="8048903" cy="483870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43"/>
          <p:cNvSpPr txBox="1">
            <a:spLocks noGrp="1"/>
          </p:cNvSpPr>
          <p:nvPr>
            <p:ph type="title"/>
          </p:nvPr>
        </p:nvSpPr>
        <p:spPr>
          <a:xfrm>
            <a:off x="274063" y="43943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GB" sz="3020" b="1"/>
              <a:t>Genesis 1 v 26-27</a:t>
            </a:r>
            <a:endParaRPr sz="3020" b="1"/>
          </a:p>
        </p:txBody>
      </p:sp>
      <p:pic>
        <p:nvPicPr>
          <p:cNvPr id="248" name="Google Shape;248;p43"/>
          <p:cNvPicPr preferRelativeResize="0"/>
          <p:nvPr/>
        </p:nvPicPr>
        <p:blipFill>
          <a:blip r:embed="rId3">
            <a:alphaModFix/>
          </a:blip>
          <a:stretch>
            <a:fillRect/>
          </a:stretch>
        </p:blipFill>
        <p:spPr>
          <a:xfrm>
            <a:off x="703300" y="134676"/>
            <a:ext cx="7662126" cy="430994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44"/>
          <p:cNvSpPr txBox="1">
            <a:spLocks noGrp="1"/>
          </p:cNvSpPr>
          <p:nvPr>
            <p:ph type="body" idx="1"/>
          </p:nvPr>
        </p:nvSpPr>
        <p:spPr>
          <a:xfrm>
            <a:off x="311700" y="433800"/>
            <a:ext cx="8520600" cy="41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a:p>
            <a:pPr marL="0" lvl="0" indent="0" algn="ctr" rtl="0">
              <a:spcBef>
                <a:spcPts val="1200"/>
              </a:spcBef>
              <a:spcAft>
                <a:spcPts val="0"/>
              </a:spcAft>
              <a:buNone/>
            </a:pPr>
            <a:r>
              <a:rPr lang="en-GB" sz="4400" b="1"/>
              <a:t>“It is not our responsibility </a:t>
            </a:r>
            <a:endParaRPr sz="4400" b="1"/>
          </a:p>
          <a:p>
            <a:pPr marL="0" lvl="0" indent="0" algn="ctr" rtl="0">
              <a:spcBef>
                <a:spcPts val="1200"/>
              </a:spcBef>
              <a:spcAft>
                <a:spcPts val="0"/>
              </a:spcAft>
              <a:buNone/>
            </a:pPr>
            <a:r>
              <a:rPr lang="en-GB" sz="4400" b="1"/>
              <a:t>to respond”</a:t>
            </a:r>
            <a:endParaRPr sz="4400" b="1"/>
          </a:p>
          <a:p>
            <a:pPr marL="0" lvl="0" indent="0" algn="ctr" rtl="0">
              <a:spcBef>
                <a:spcPts val="1200"/>
              </a:spcBef>
              <a:spcAft>
                <a:spcPts val="0"/>
              </a:spcAft>
              <a:buNone/>
            </a:pPr>
            <a:r>
              <a:rPr lang="en-GB" sz="2300"/>
              <a:t>Stories from Tshwane </a:t>
            </a:r>
            <a:endParaRPr sz="2300"/>
          </a:p>
          <a:p>
            <a:pPr marL="0" lvl="0" indent="0" algn="ctr" rtl="0">
              <a:spcBef>
                <a:spcPts val="1200"/>
              </a:spcBef>
              <a:spcAft>
                <a:spcPts val="1200"/>
              </a:spcAft>
              <a:buNone/>
            </a:pPr>
            <a:r>
              <a:rPr lang="en-GB"/>
              <a:t>Wayne Renkin</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4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259" name="Google Shape;259;p4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260" name="Google Shape;260;p45"/>
          <p:cNvPicPr preferRelativeResize="0"/>
          <p:nvPr/>
        </p:nvPicPr>
        <p:blipFill rotWithShape="1">
          <a:blip r:embed="rId3">
            <a:alphaModFix/>
          </a:blip>
          <a:srcRect l="16743" t="12423" r="39538" b="1183"/>
          <a:stretch/>
        </p:blipFill>
        <p:spPr>
          <a:xfrm>
            <a:off x="52500" y="349900"/>
            <a:ext cx="3997598" cy="4443701"/>
          </a:xfrm>
          <a:prstGeom prst="rect">
            <a:avLst/>
          </a:prstGeom>
          <a:noFill/>
          <a:ln>
            <a:noFill/>
          </a:ln>
        </p:spPr>
      </p:pic>
      <p:pic>
        <p:nvPicPr>
          <p:cNvPr id="261" name="Google Shape;261;p45"/>
          <p:cNvPicPr preferRelativeResize="0"/>
          <p:nvPr/>
        </p:nvPicPr>
        <p:blipFill rotWithShape="1">
          <a:blip r:embed="rId4">
            <a:alphaModFix/>
          </a:blip>
          <a:srcRect l="12781" t="13606" r="14226"/>
          <a:stretch/>
        </p:blipFill>
        <p:spPr>
          <a:xfrm>
            <a:off x="4085700" y="1176788"/>
            <a:ext cx="5058298" cy="336777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4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267" name="Google Shape;267;p4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ctr" rtl="0">
              <a:spcBef>
                <a:spcPts val="0"/>
              </a:spcBef>
              <a:spcAft>
                <a:spcPts val="1200"/>
              </a:spcAft>
              <a:buNone/>
            </a:pPr>
            <a:endParaRPr/>
          </a:p>
        </p:txBody>
      </p:sp>
      <p:pic>
        <p:nvPicPr>
          <p:cNvPr id="268" name="Google Shape;268;p46"/>
          <p:cNvPicPr preferRelativeResize="0"/>
          <p:nvPr/>
        </p:nvPicPr>
        <p:blipFill>
          <a:blip r:embed="rId3">
            <a:alphaModFix/>
          </a:blip>
          <a:stretch>
            <a:fillRect/>
          </a:stretch>
        </p:blipFill>
        <p:spPr>
          <a:xfrm>
            <a:off x="4760748" y="0"/>
            <a:ext cx="4383251" cy="3289500"/>
          </a:xfrm>
          <a:prstGeom prst="rect">
            <a:avLst/>
          </a:prstGeom>
          <a:noFill/>
          <a:ln>
            <a:noFill/>
          </a:ln>
        </p:spPr>
      </p:pic>
      <p:pic>
        <p:nvPicPr>
          <p:cNvPr id="269" name="Google Shape;269;p46"/>
          <p:cNvPicPr preferRelativeResize="0"/>
          <p:nvPr/>
        </p:nvPicPr>
        <p:blipFill>
          <a:blip r:embed="rId4">
            <a:alphaModFix/>
          </a:blip>
          <a:stretch>
            <a:fillRect/>
          </a:stretch>
        </p:blipFill>
        <p:spPr>
          <a:xfrm>
            <a:off x="0" y="2852403"/>
            <a:ext cx="4970525" cy="22911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4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275" name="Google Shape;275;p47"/>
          <p:cNvSpPr txBox="1">
            <a:spLocks noGrp="1"/>
          </p:cNvSpPr>
          <p:nvPr>
            <p:ph type="body" idx="1"/>
          </p:nvPr>
        </p:nvSpPr>
        <p:spPr>
          <a:xfrm>
            <a:off x="311700" y="1683350"/>
            <a:ext cx="30999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ts val="1100"/>
              <a:buFont typeface="Arial"/>
              <a:buNone/>
            </a:pPr>
            <a:r>
              <a:rPr lang="en-GB"/>
              <a:t>On whose social media account did these photos appear?</a:t>
            </a:r>
            <a:endParaRPr/>
          </a:p>
          <a:p>
            <a:pPr marL="0" lvl="0" indent="0" algn="l" rtl="0">
              <a:spcBef>
                <a:spcPts val="1200"/>
              </a:spcBef>
              <a:spcAft>
                <a:spcPts val="0"/>
              </a:spcAft>
              <a:buClr>
                <a:schemeClr val="dk1"/>
              </a:buClr>
              <a:buSzPts val="1100"/>
              <a:buFont typeface="Arial"/>
              <a:buNone/>
            </a:pPr>
            <a:r>
              <a:rPr lang="en-GB"/>
              <a:t>The Government or a Church?</a:t>
            </a:r>
            <a:endParaRPr/>
          </a:p>
          <a:p>
            <a:pPr marL="0" lvl="0" indent="0" algn="ctr" rtl="0">
              <a:spcBef>
                <a:spcPts val="1200"/>
              </a:spcBef>
              <a:spcAft>
                <a:spcPts val="0"/>
              </a:spcAft>
              <a:buNone/>
            </a:pPr>
            <a:endParaRPr/>
          </a:p>
          <a:p>
            <a:pPr marL="0" lvl="0" indent="0" algn="l" rtl="0">
              <a:spcBef>
                <a:spcPts val="1200"/>
              </a:spcBef>
              <a:spcAft>
                <a:spcPts val="1200"/>
              </a:spcAft>
              <a:buNone/>
            </a:pPr>
            <a:endParaRPr/>
          </a:p>
        </p:txBody>
      </p:sp>
      <p:pic>
        <p:nvPicPr>
          <p:cNvPr id="276" name="Google Shape;276;p47"/>
          <p:cNvPicPr preferRelativeResize="0"/>
          <p:nvPr/>
        </p:nvPicPr>
        <p:blipFill>
          <a:blip r:embed="rId3">
            <a:alphaModFix/>
          </a:blip>
          <a:stretch>
            <a:fillRect/>
          </a:stretch>
        </p:blipFill>
        <p:spPr>
          <a:xfrm>
            <a:off x="3271550" y="1180901"/>
            <a:ext cx="2939124" cy="3918851"/>
          </a:xfrm>
          <a:prstGeom prst="rect">
            <a:avLst/>
          </a:prstGeom>
          <a:noFill/>
          <a:ln>
            <a:noFill/>
          </a:ln>
        </p:spPr>
      </p:pic>
      <p:pic>
        <p:nvPicPr>
          <p:cNvPr id="277" name="Google Shape;277;p47"/>
          <p:cNvPicPr preferRelativeResize="0"/>
          <p:nvPr/>
        </p:nvPicPr>
        <p:blipFill>
          <a:blip r:embed="rId4">
            <a:alphaModFix/>
          </a:blip>
          <a:stretch>
            <a:fillRect/>
          </a:stretch>
        </p:blipFill>
        <p:spPr>
          <a:xfrm>
            <a:off x="6210675" y="1180908"/>
            <a:ext cx="2939126" cy="3918842"/>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48"/>
          <p:cNvSpPr txBox="1">
            <a:spLocks noGrp="1"/>
          </p:cNvSpPr>
          <p:nvPr>
            <p:ph type="title"/>
          </p:nvPr>
        </p:nvSpPr>
        <p:spPr>
          <a:xfrm>
            <a:off x="311700" y="4202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283" name="Google Shape;283;p48"/>
          <p:cNvSpPr txBox="1">
            <a:spLocks noGrp="1"/>
          </p:cNvSpPr>
          <p:nvPr>
            <p:ph type="body" idx="1"/>
          </p:nvPr>
        </p:nvSpPr>
        <p:spPr>
          <a:xfrm>
            <a:off x="521650" y="863550"/>
            <a:ext cx="57858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GB"/>
              <a:t>On whose social media account did these photos appear? The Government or a Church?</a:t>
            </a:r>
            <a:endParaRPr/>
          </a:p>
        </p:txBody>
      </p:sp>
      <p:pic>
        <p:nvPicPr>
          <p:cNvPr id="284" name="Google Shape;284;p48"/>
          <p:cNvPicPr preferRelativeResize="0"/>
          <p:nvPr/>
        </p:nvPicPr>
        <p:blipFill>
          <a:blip r:embed="rId3">
            <a:alphaModFix/>
          </a:blip>
          <a:stretch>
            <a:fillRect/>
          </a:stretch>
        </p:blipFill>
        <p:spPr>
          <a:xfrm>
            <a:off x="1110925" y="1679502"/>
            <a:ext cx="4431999" cy="3324025"/>
          </a:xfrm>
          <a:prstGeom prst="rect">
            <a:avLst/>
          </a:prstGeom>
          <a:noFill/>
          <a:ln>
            <a:noFill/>
          </a:ln>
        </p:spPr>
      </p:pic>
      <p:pic>
        <p:nvPicPr>
          <p:cNvPr id="285" name="Google Shape;285;p48"/>
          <p:cNvPicPr preferRelativeResize="0"/>
          <p:nvPr/>
        </p:nvPicPr>
        <p:blipFill>
          <a:blip r:embed="rId4">
            <a:alphaModFix/>
          </a:blip>
          <a:stretch>
            <a:fillRect/>
          </a:stretch>
        </p:blipFill>
        <p:spPr>
          <a:xfrm>
            <a:off x="6414822" y="1434587"/>
            <a:ext cx="2781675" cy="3708924"/>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4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291" name="Google Shape;291;p4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292" name="Google Shape;292;p49"/>
          <p:cNvPicPr preferRelativeResize="0"/>
          <p:nvPr/>
        </p:nvPicPr>
        <p:blipFill rotWithShape="1">
          <a:blip r:embed="rId3">
            <a:alphaModFix/>
          </a:blip>
          <a:srcRect l="17772" t="4253" r="18366" b="7313"/>
          <a:stretch/>
        </p:blipFill>
        <p:spPr>
          <a:xfrm>
            <a:off x="4679875" y="218700"/>
            <a:ext cx="4379549" cy="4548674"/>
          </a:xfrm>
          <a:prstGeom prst="rect">
            <a:avLst/>
          </a:prstGeom>
          <a:noFill/>
          <a:ln>
            <a:noFill/>
          </a:ln>
        </p:spPr>
      </p:pic>
      <p:pic>
        <p:nvPicPr>
          <p:cNvPr id="293" name="Google Shape;293;p49"/>
          <p:cNvPicPr preferRelativeResize="0"/>
          <p:nvPr/>
        </p:nvPicPr>
        <p:blipFill>
          <a:blip r:embed="rId4">
            <a:alphaModFix/>
          </a:blip>
          <a:stretch>
            <a:fillRect/>
          </a:stretch>
        </p:blipFill>
        <p:spPr>
          <a:xfrm>
            <a:off x="-12" y="0"/>
            <a:ext cx="3857626" cy="5143501"/>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5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299" name="Google Shape;299;p5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300" name="Google Shape;300;p50"/>
          <p:cNvPicPr preferRelativeResize="0"/>
          <p:nvPr/>
        </p:nvPicPr>
        <p:blipFill>
          <a:blip r:embed="rId3">
            <a:alphaModFix/>
          </a:blip>
          <a:stretch>
            <a:fillRect/>
          </a:stretch>
        </p:blipFill>
        <p:spPr>
          <a:xfrm>
            <a:off x="0" y="462111"/>
            <a:ext cx="9144003" cy="4219279"/>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5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306" name="Google Shape;306;p5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307" name="Google Shape;307;p51"/>
          <p:cNvPicPr preferRelativeResize="0"/>
          <p:nvPr/>
        </p:nvPicPr>
        <p:blipFill>
          <a:blip r:embed="rId3">
            <a:alphaModFix/>
          </a:blip>
          <a:stretch>
            <a:fillRect/>
          </a:stretch>
        </p:blipFill>
        <p:spPr>
          <a:xfrm>
            <a:off x="1143000" y="288925"/>
            <a:ext cx="6858000" cy="5143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6"/>
          <p:cNvSpPr txBox="1">
            <a:spLocks noGrp="1"/>
          </p:cNvSpPr>
          <p:nvPr>
            <p:ph type="ctrTitle" idx="4294967295"/>
          </p:nvPr>
        </p:nvSpPr>
        <p:spPr>
          <a:xfrm>
            <a:off x="0" y="744538"/>
            <a:ext cx="8521700" cy="71755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990"/>
              <a:buNone/>
            </a:pPr>
            <a:r>
              <a:rPr lang="en-GB" sz="4088" b="1" dirty="0">
                <a:solidFill>
                  <a:srgbClr val="777777"/>
                </a:solidFill>
              </a:rPr>
              <a:t>Are you ready to participate?</a:t>
            </a:r>
            <a:endParaRPr sz="4088" b="1" dirty="0">
              <a:solidFill>
                <a:srgbClr val="777777"/>
              </a:solidFill>
            </a:endParaRPr>
          </a:p>
        </p:txBody>
      </p:sp>
      <p:sp>
        <p:nvSpPr>
          <p:cNvPr id="73" name="Google Shape;73;p16"/>
          <p:cNvSpPr txBox="1">
            <a:spLocks noGrp="1"/>
          </p:cNvSpPr>
          <p:nvPr>
            <p:ph type="subTitle" idx="4294967295"/>
          </p:nvPr>
        </p:nvSpPr>
        <p:spPr>
          <a:xfrm>
            <a:off x="0" y="1685925"/>
            <a:ext cx="8521700" cy="3148013"/>
          </a:xfrm>
          <a:prstGeom prst="rect">
            <a:avLst/>
          </a:prstGeom>
        </p:spPr>
        <p:txBody>
          <a:bodyPr spcFirstLastPara="1" wrap="square" lIns="91425" tIns="91425" rIns="91425" bIns="91425" anchor="t" anchorCtr="0">
            <a:normAutofit fontScale="92500" lnSpcReduction="10000"/>
          </a:bodyPr>
          <a:lstStyle/>
          <a:p>
            <a:pPr marL="457200" lvl="0" indent="-353060" algn="ctr" rtl="0">
              <a:spcBef>
                <a:spcPts val="0"/>
              </a:spcBef>
              <a:spcAft>
                <a:spcPts val="0"/>
              </a:spcAft>
              <a:buSzPct val="100000"/>
              <a:buChar char="●"/>
            </a:pPr>
            <a:r>
              <a:rPr lang="en-GB" dirty="0"/>
              <a:t>Grab a pen and paper to make notes of </a:t>
            </a:r>
            <a:endParaRPr dirty="0"/>
          </a:p>
          <a:p>
            <a:pPr marL="457200" lvl="0" indent="0" algn="ctr" rtl="0">
              <a:spcBef>
                <a:spcPts val="0"/>
              </a:spcBef>
              <a:spcAft>
                <a:spcPts val="0"/>
              </a:spcAft>
              <a:buNone/>
            </a:pPr>
            <a:r>
              <a:rPr lang="en-GB" dirty="0"/>
              <a:t>thoughts, ideas, themes, question that emerge during the session</a:t>
            </a:r>
            <a:endParaRPr dirty="0"/>
          </a:p>
          <a:p>
            <a:pPr marL="457200" lvl="0" indent="0" algn="ctr" rtl="0">
              <a:spcBef>
                <a:spcPts val="0"/>
              </a:spcBef>
              <a:spcAft>
                <a:spcPts val="0"/>
              </a:spcAft>
              <a:buNone/>
            </a:pPr>
            <a:endParaRPr dirty="0"/>
          </a:p>
          <a:p>
            <a:pPr marL="457200" lvl="0" indent="-353060" algn="ctr" rtl="0">
              <a:spcBef>
                <a:spcPts val="0"/>
              </a:spcBef>
              <a:spcAft>
                <a:spcPts val="0"/>
              </a:spcAft>
              <a:buSzPct val="100000"/>
              <a:buChar char="●"/>
            </a:pPr>
            <a:r>
              <a:rPr lang="en-GB" dirty="0"/>
              <a:t>Are you ready to join a breakout group when you’re assigned? :)</a:t>
            </a:r>
            <a:endParaRPr dirty="0"/>
          </a:p>
          <a:p>
            <a:pPr marL="457200" lvl="0" indent="0" algn="ctr" rtl="0">
              <a:spcBef>
                <a:spcPts val="0"/>
              </a:spcBef>
              <a:spcAft>
                <a:spcPts val="0"/>
              </a:spcAft>
              <a:buNone/>
            </a:pPr>
            <a:endParaRPr dirty="0"/>
          </a:p>
          <a:p>
            <a:pPr marL="457200" lvl="0" indent="-353060" algn="ctr" rtl="0">
              <a:spcBef>
                <a:spcPts val="0"/>
              </a:spcBef>
              <a:spcAft>
                <a:spcPts val="0"/>
              </a:spcAft>
              <a:buSzPct val="100000"/>
              <a:buChar char="●"/>
            </a:pPr>
            <a:r>
              <a:rPr lang="en-GB" dirty="0"/>
              <a:t>Familiarise yourself with the chat box function on your device</a:t>
            </a:r>
            <a:endParaRPr dirty="0"/>
          </a:p>
          <a:p>
            <a:pPr marL="457200" lvl="0" indent="0" algn="ctr" rtl="0">
              <a:spcBef>
                <a:spcPts val="0"/>
              </a:spcBef>
              <a:spcAft>
                <a:spcPts val="0"/>
              </a:spcAft>
              <a:buNone/>
            </a:pPr>
            <a:endParaRPr dirty="0"/>
          </a:p>
          <a:p>
            <a:pPr marL="457200" lvl="0" indent="-353060" algn="ctr" rtl="0">
              <a:spcBef>
                <a:spcPts val="0"/>
              </a:spcBef>
              <a:spcAft>
                <a:spcPts val="0"/>
              </a:spcAft>
              <a:buSzPct val="100000"/>
              <a:buChar char="●"/>
            </a:pPr>
            <a:r>
              <a:rPr lang="en-GB" dirty="0"/>
              <a:t>We welcome videos ON to see your lovely faces … </a:t>
            </a:r>
            <a:endParaRPr dirty="0"/>
          </a:p>
          <a:p>
            <a:pPr marL="457200" lvl="0" indent="0" algn="ctr" rtl="0">
              <a:spcBef>
                <a:spcPts val="0"/>
              </a:spcBef>
              <a:spcAft>
                <a:spcPts val="0"/>
              </a:spcAft>
              <a:buNone/>
            </a:pPr>
            <a:endParaRPr dirty="0"/>
          </a:p>
          <a:p>
            <a:pPr marL="457200" lvl="0" indent="0" algn="ctr" rtl="0">
              <a:spcBef>
                <a:spcPts val="0"/>
              </a:spcBef>
              <a:spcAft>
                <a:spcPts val="0"/>
              </a:spcAft>
              <a:buNone/>
            </a:pPr>
            <a:r>
              <a:rPr lang="en-GB" dirty="0"/>
              <a:t>BUT PLEASE DO MUTE YOURSELF IN THE PLENARY SESSIONS </a:t>
            </a:r>
            <a:endParaRPr dirty="0"/>
          </a:p>
          <a:p>
            <a:pPr marL="0" lvl="0" indent="0" algn="ctr" rtl="0">
              <a:spcBef>
                <a:spcPts val="0"/>
              </a:spcBef>
              <a:spcAft>
                <a:spcPts val="0"/>
              </a:spcAft>
              <a:buNone/>
            </a:pPr>
            <a:endParaRPr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5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313" name="Google Shape;313;p5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314" name="Google Shape;314;p52"/>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5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320" name="Google Shape;320;p5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321" name="Google Shape;321;p53"/>
          <p:cNvPicPr preferRelativeResize="0"/>
          <p:nvPr/>
        </p:nvPicPr>
        <p:blipFill rotWithShape="1">
          <a:blip r:embed="rId3">
            <a:alphaModFix/>
          </a:blip>
          <a:srcRect t="28865" b="36839"/>
          <a:stretch/>
        </p:blipFill>
        <p:spPr>
          <a:xfrm>
            <a:off x="1946463" y="1606953"/>
            <a:ext cx="2550664" cy="1934872"/>
          </a:xfrm>
          <a:prstGeom prst="rect">
            <a:avLst/>
          </a:prstGeom>
          <a:noFill/>
          <a:ln>
            <a:noFill/>
          </a:ln>
        </p:spPr>
      </p:pic>
      <p:pic>
        <p:nvPicPr>
          <p:cNvPr id="322" name="Google Shape;322;p53"/>
          <p:cNvPicPr preferRelativeResize="0"/>
          <p:nvPr/>
        </p:nvPicPr>
        <p:blipFill rotWithShape="1">
          <a:blip r:embed="rId4">
            <a:alphaModFix/>
          </a:blip>
          <a:srcRect t="22839" b="42860"/>
          <a:stretch/>
        </p:blipFill>
        <p:spPr>
          <a:xfrm>
            <a:off x="4639920" y="1601675"/>
            <a:ext cx="2557618" cy="1940147"/>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54"/>
          <p:cNvSpPr txBox="1">
            <a:spLocks noGrp="1"/>
          </p:cNvSpPr>
          <p:nvPr>
            <p:ph type="title"/>
          </p:nvPr>
        </p:nvSpPr>
        <p:spPr>
          <a:xfrm>
            <a:off x="125800" y="469800"/>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GB"/>
              <a:t>A time to reflect … think of the stories your heard in your discussion groups, from biblical texts, and from churches across South Africa </a:t>
            </a:r>
            <a:endParaRPr/>
          </a:p>
          <a:p>
            <a:pPr marL="0" lvl="0" indent="0" algn="ctr" rtl="0">
              <a:spcBef>
                <a:spcPts val="0"/>
              </a:spcBef>
              <a:spcAft>
                <a:spcPts val="0"/>
              </a:spcAft>
              <a:buNone/>
            </a:pPr>
            <a:r>
              <a:rPr lang="en-GB"/>
              <a:t>  </a:t>
            </a:r>
            <a:endParaRPr/>
          </a:p>
        </p:txBody>
      </p:sp>
      <p:sp>
        <p:nvSpPr>
          <p:cNvPr id="328" name="Google Shape;328;p5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sz="2400"/>
          </a:p>
          <a:p>
            <a:pPr marL="0" lvl="0" indent="0" algn="ctr" rtl="0">
              <a:spcBef>
                <a:spcPts val="1200"/>
              </a:spcBef>
              <a:spcAft>
                <a:spcPts val="0"/>
              </a:spcAft>
              <a:buNone/>
            </a:pPr>
            <a:endParaRPr sz="2400"/>
          </a:p>
          <a:p>
            <a:pPr marL="0" lvl="0" indent="0" algn="ctr" rtl="0">
              <a:spcBef>
                <a:spcPts val="1200"/>
              </a:spcBef>
              <a:spcAft>
                <a:spcPts val="0"/>
              </a:spcAft>
              <a:buNone/>
            </a:pPr>
            <a:r>
              <a:rPr lang="en-GB" sz="2400"/>
              <a:t>In the chat box, type your response</a:t>
            </a:r>
            <a:endParaRPr sz="2400"/>
          </a:p>
          <a:p>
            <a:pPr marL="457200" lvl="0" indent="-381000" algn="l" rtl="0">
              <a:spcBef>
                <a:spcPts val="1200"/>
              </a:spcBef>
              <a:spcAft>
                <a:spcPts val="0"/>
              </a:spcAft>
              <a:buSzPts val="2400"/>
              <a:buChar char="●"/>
            </a:pPr>
            <a:r>
              <a:rPr lang="en-GB" sz="2400"/>
              <a:t>What have you heard from the stories?</a:t>
            </a:r>
            <a:endParaRPr sz="2400"/>
          </a:p>
          <a:p>
            <a:pPr marL="457200" lvl="0" indent="-381000" algn="l" rtl="0">
              <a:spcBef>
                <a:spcPts val="0"/>
              </a:spcBef>
              <a:spcAft>
                <a:spcPts val="0"/>
              </a:spcAft>
              <a:buSzPts val="2400"/>
              <a:buChar char="●"/>
            </a:pPr>
            <a:r>
              <a:rPr lang="en-GB" sz="2400"/>
              <a:t>What stood out for you?</a:t>
            </a:r>
            <a:endParaRPr sz="2400"/>
          </a:p>
          <a:p>
            <a:pPr marL="457200" lvl="0" indent="-381000" algn="l" rtl="0">
              <a:spcBef>
                <a:spcPts val="0"/>
              </a:spcBef>
              <a:spcAft>
                <a:spcPts val="0"/>
              </a:spcAft>
              <a:buSzPts val="2400"/>
              <a:buChar char="●"/>
            </a:pPr>
            <a:r>
              <a:rPr lang="en-GB" sz="2400"/>
              <a:t>Identify new ideas/ themes/ theological insights/ definitions that you heard in the stories</a:t>
            </a:r>
            <a:endParaRPr sz="2400"/>
          </a:p>
          <a:p>
            <a:pPr marL="457200" lvl="0" indent="0" algn="l" rtl="0">
              <a:spcBef>
                <a:spcPts val="1200"/>
              </a:spcBef>
              <a:spcAft>
                <a:spcPts val="0"/>
              </a:spcAft>
              <a:buNone/>
            </a:pPr>
            <a:endParaRPr sz="2400"/>
          </a:p>
          <a:p>
            <a:pPr marL="0" lvl="0" indent="0" algn="l" rtl="0">
              <a:spcBef>
                <a:spcPts val="1200"/>
              </a:spcBef>
              <a:spcAft>
                <a:spcPts val="1200"/>
              </a:spcAft>
              <a:buNone/>
            </a:pP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5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lnSpc>
                <a:spcPct val="115000"/>
              </a:lnSpc>
              <a:spcBef>
                <a:spcPts val="0"/>
              </a:spcBef>
              <a:spcAft>
                <a:spcPts val="0"/>
              </a:spcAft>
              <a:buNone/>
            </a:pPr>
            <a:r>
              <a:rPr lang="en-GB"/>
              <a:t>Going Forward  … what next? What now?</a:t>
            </a:r>
            <a:endParaRPr/>
          </a:p>
        </p:txBody>
      </p:sp>
      <p:sp>
        <p:nvSpPr>
          <p:cNvPr id="334" name="Google Shape;334;p55"/>
          <p:cNvSpPr txBox="1">
            <a:spLocks noGrp="1"/>
          </p:cNvSpPr>
          <p:nvPr>
            <p:ph type="body" idx="1"/>
          </p:nvPr>
        </p:nvSpPr>
        <p:spPr>
          <a:xfrm>
            <a:off x="311700" y="1017725"/>
            <a:ext cx="8520600" cy="3416400"/>
          </a:xfrm>
          <a:prstGeom prst="rect">
            <a:avLst/>
          </a:prstGeom>
        </p:spPr>
        <p:txBody>
          <a:bodyPr spcFirstLastPara="1" wrap="square" lIns="91425" tIns="91425" rIns="91425" bIns="91425" anchor="t" anchorCtr="0">
            <a:noAutofit/>
          </a:bodyPr>
          <a:lstStyle/>
          <a:p>
            <a:pPr marL="0" lvl="0" indent="0" algn="l" rtl="0">
              <a:lnSpc>
                <a:spcPct val="95000"/>
              </a:lnSpc>
              <a:spcBef>
                <a:spcPts val="0"/>
              </a:spcBef>
              <a:spcAft>
                <a:spcPts val="0"/>
              </a:spcAft>
              <a:buNone/>
            </a:pPr>
            <a:r>
              <a:rPr lang="en-GB" sz="1400">
                <a:solidFill>
                  <a:schemeClr val="dk1"/>
                </a:solidFill>
              </a:rPr>
              <a:t>Future(s) for the church on the corner </a:t>
            </a:r>
            <a:endParaRPr sz="1400">
              <a:solidFill>
                <a:schemeClr val="dk1"/>
              </a:solidFill>
            </a:endParaRPr>
          </a:p>
          <a:p>
            <a:pPr marL="0" lvl="0" indent="0" algn="l" rtl="0">
              <a:lnSpc>
                <a:spcPct val="95000"/>
              </a:lnSpc>
              <a:spcBef>
                <a:spcPts val="0"/>
              </a:spcBef>
              <a:spcAft>
                <a:spcPts val="0"/>
              </a:spcAft>
              <a:buClr>
                <a:schemeClr val="dk1"/>
              </a:buClr>
              <a:buSzPts val="1100"/>
              <a:buFont typeface="Arial"/>
              <a:buNone/>
            </a:pPr>
            <a:endParaRPr sz="1400">
              <a:solidFill>
                <a:schemeClr val="dk1"/>
              </a:solidFill>
            </a:endParaRPr>
          </a:p>
          <a:p>
            <a:pPr marL="0" lvl="0" indent="0" algn="l" rtl="0">
              <a:lnSpc>
                <a:spcPct val="95000"/>
              </a:lnSpc>
              <a:spcBef>
                <a:spcPts val="0"/>
              </a:spcBef>
              <a:spcAft>
                <a:spcPts val="0"/>
              </a:spcAft>
              <a:buNone/>
            </a:pPr>
            <a:r>
              <a:rPr lang="en-GB" sz="1400">
                <a:solidFill>
                  <a:schemeClr val="dk1"/>
                </a:solidFill>
              </a:rPr>
              <a:t>Disconnections? </a:t>
            </a:r>
            <a:endParaRPr sz="1400">
              <a:solidFill>
                <a:schemeClr val="dk1"/>
              </a:solidFill>
            </a:endParaRPr>
          </a:p>
          <a:p>
            <a:pPr marL="0" lvl="0" indent="0" algn="l" rtl="0">
              <a:lnSpc>
                <a:spcPct val="95000"/>
              </a:lnSpc>
              <a:spcBef>
                <a:spcPts val="0"/>
              </a:spcBef>
              <a:spcAft>
                <a:spcPts val="0"/>
              </a:spcAft>
              <a:buNone/>
            </a:pPr>
            <a:r>
              <a:rPr lang="en-GB" sz="1400">
                <a:solidFill>
                  <a:schemeClr val="dk1"/>
                </a:solidFill>
              </a:rPr>
              <a:t>…. between what we have heard and where we are?</a:t>
            </a:r>
            <a:endParaRPr sz="1400">
              <a:solidFill>
                <a:schemeClr val="dk1"/>
              </a:solidFill>
            </a:endParaRPr>
          </a:p>
          <a:p>
            <a:pPr marL="0" lvl="0" indent="0" algn="l" rtl="0">
              <a:lnSpc>
                <a:spcPct val="95000"/>
              </a:lnSpc>
              <a:spcBef>
                <a:spcPts val="0"/>
              </a:spcBef>
              <a:spcAft>
                <a:spcPts val="0"/>
              </a:spcAft>
              <a:buClr>
                <a:schemeClr val="dk1"/>
              </a:buClr>
              <a:buSzPts val="1100"/>
              <a:buFont typeface="Arial"/>
              <a:buNone/>
            </a:pPr>
            <a:endParaRPr sz="1400">
              <a:solidFill>
                <a:schemeClr val="dk1"/>
              </a:solidFill>
            </a:endParaRPr>
          </a:p>
          <a:p>
            <a:pPr marL="0" lvl="0" indent="0" algn="l" rtl="0">
              <a:lnSpc>
                <a:spcPct val="95000"/>
              </a:lnSpc>
              <a:spcBef>
                <a:spcPts val="0"/>
              </a:spcBef>
              <a:spcAft>
                <a:spcPts val="0"/>
              </a:spcAft>
              <a:buNone/>
            </a:pPr>
            <a:r>
              <a:rPr lang="en-GB" sz="1400">
                <a:solidFill>
                  <a:schemeClr val="dk1"/>
                </a:solidFill>
              </a:rPr>
              <a:t>When, not if, the crisis happens…</a:t>
            </a:r>
            <a:endParaRPr sz="1400">
              <a:solidFill>
                <a:schemeClr val="dk1"/>
              </a:solidFill>
            </a:endParaRPr>
          </a:p>
          <a:p>
            <a:pPr marL="0" lvl="0" indent="0" algn="l" rtl="0">
              <a:lnSpc>
                <a:spcPct val="95000"/>
              </a:lnSpc>
              <a:spcBef>
                <a:spcPts val="0"/>
              </a:spcBef>
              <a:spcAft>
                <a:spcPts val="0"/>
              </a:spcAft>
              <a:buNone/>
            </a:pPr>
            <a:r>
              <a:rPr lang="en-GB" sz="1400">
                <a:solidFill>
                  <a:schemeClr val="dk1"/>
                </a:solidFill>
              </a:rPr>
              <a:t>... steps for churches to respond</a:t>
            </a:r>
            <a:endParaRPr sz="1400">
              <a:solidFill>
                <a:schemeClr val="dk1"/>
              </a:solidFill>
            </a:endParaRPr>
          </a:p>
          <a:p>
            <a:pPr marL="0" lvl="0" indent="0" algn="l" rtl="0">
              <a:lnSpc>
                <a:spcPct val="95000"/>
              </a:lnSpc>
              <a:spcBef>
                <a:spcPts val="0"/>
              </a:spcBef>
              <a:spcAft>
                <a:spcPts val="0"/>
              </a:spcAft>
              <a:buClr>
                <a:schemeClr val="dk1"/>
              </a:buClr>
              <a:buSzPts val="1100"/>
              <a:buFont typeface="Arial"/>
              <a:buNone/>
            </a:pPr>
            <a:endParaRPr sz="1400">
              <a:solidFill>
                <a:schemeClr val="dk1"/>
              </a:solidFill>
            </a:endParaRPr>
          </a:p>
          <a:p>
            <a:pPr marL="0" lvl="0" indent="0" algn="l" rtl="0">
              <a:lnSpc>
                <a:spcPct val="95000"/>
              </a:lnSpc>
              <a:spcBef>
                <a:spcPts val="0"/>
              </a:spcBef>
              <a:spcAft>
                <a:spcPts val="0"/>
              </a:spcAft>
              <a:buClr>
                <a:schemeClr val="dk1"/>
              </a:buClr>
              <a:buSzPts val="1100"/>
              <a:buFont typeface="Arial"/>
              <a:buNone/>
            </a:pPr>
            <a:r>
              <a:rPr lang="en-GB" sz="1400">
                <a:solidFill>
                  <a:schemeClr val="dk1"/>
                </a:solidFill>
              </a:rPr>
              <a:t>What do we need to change today for this to be realised tomorrow?</a:t>
            </a:r>
            <a:endParaRPr sz="1400">
              <a:solidFill>
                <a:schemeClr val="dk1"/>
              </a:solidFill>
            </a:endParaRPr>
          </a:p>
          <a:p>
            <a:pPr marL="0" lvl="0" indent="0" algn="l" rtl="0">
              <a:lnSpc>
                <a:spcPct val="95000"/>
              </a:lnSpc>
              <a:spcBef>
                <a:spcPts val="0"/>
              </a:spcBef>
              <a:spcAft>
                <a:spcPts val="0"/>
              </a:spcAft>
              <a:buNone/>
            </a:pPr>
            <a:r>
              <a:rPr lang="en-GB" sz="1400">
                <a:solidFill>
                  <a:schemeClr val="dk1"/>
                </a:solidFill>
              </a:rPr>
              <a:t>Are there missing collaborations? </a:t>
            </a:r>
            <a:endParaRPr sz="1400">
              <a:solidFill>
                <a:schemeClr val="dk1"/>
              </a:solidFill>
            </a:endParaRPr>
          </a:p>
          <a:p>
            <a:pPr marL="0" lvl="0" indent="0" algn="l" rtl="0">
              <a:lnSpc>
                <a:spcPct val="95000"/>
              </a:lnSpc>
              <a:spcBef>
                <a:spcPts val="0"/>
              </a:spcBef>
              <a:spcAft>
                <a:spcPts val="0"/>
              </a:spcAft>
              <a:buNone/>
            </a:pPr>
            <a:endParaRPr sz="1400">
              <a:solidFill>
                <a:schemeClr val="dk1"/>
              </a:solidFill>
            </a:endParaRPr>
          </a:p>
          <a:p>
            <a:pPr marL="0" lvl="0" indent="0" algn="l" rtl="0">
              <a:lnSpc>
                <a:spcPct val="95000"/>
              </a:lnSpc>
              <a:spcBef>
                <a:spcPts val="0"/>
              </a:spcBef>
              <a:spcAft>
                <a:spcPts val="0"/>
              </a:spcAft>
              <a:buClr>
                <a:schemeClr val="dk1"/>
              </a:buClr>
              <a:buSzPts val="1100"/>
              <a:buFont typeface="Arial"/>
              <a:buNone/>
            </a:pPr>
            <a:r>
              <a:rPr lang="en-GB" sz="1400">
                <a:solidFill>
                  <a:schemeClr val="dk1"/>
                </a:solidFill>
              </a:rPr>
              <a:t>… Who must I collaborate with? Who is not around the table? </a:t>
            </a:r>
            <a:endParaRPr sz="1400">
              <a:solidFill>
                <a:schemeClr val="dk1"/>
              </a:solidFill>
            </a:endParaRPr>
          </a:p>
          <a:p>
            <a:pPr marL="0" lvl="0" indent="0" algn="l" rtl="0">
              <a:lnSpc>
                <a:spcPct val="95000"/>
              </a:lnSpc>
              <a:spcBef>
                <a:spcPts val="0"/>
              </a:spcBef>
              <a:spcAft>
                <a:spcPts val="0"/>
              </a:spcAft>
              <a:buClr>
                <a:schemeClr val="dk1"/>
              </a:buClr>
              <a:buSzPts val="1100"/>
              <a:buFont typeface="Arial"/>
              <a:buNone/>
            </a:pPr>
            <a:r>
              <a:rPr lang="en-GB" sz="1400">
                <a:solidFill>
                  <a:schemeClr val="dk1"/>
                </a:solidFill>
              </a:rPr>
              <a:t>How do churches identify the barriers that hinders them to respond? </a:t>
            </a:r>
            <a:endParaRPr sz="1400">
              <a:solidFill>
                <a:schemeClr val="dk1"/>
              </a:solidFill>
            </a:endParaRPr>
          </a:p>
          <a:p>
            <a:pPr marL="0" lvl="0" indent="0" algn="l" rtl="0">
              <a:lnSpc>
                <a:spcPct val="95000"/>
              </a:lnSpc>
              <a:spcBef>
                <a:spcPts val="0"/>
              </a:spcBef>
              <a:spcAft>
                <a:spcPts val="0"/>
              </a:spcAft>
              <a:buNone/>
            </a:pPr>
            <a:r>
              <a:rPr lang="en-GB" sz="1400">
                <a:solidFill>
                  <a:schemeClr val="dk1"/>
                </a:solidFill>
              </a:rPr>
              <a:t>POWER?? Who has the power? </a:t>
            </a:r>
            <a:endParaRPr sz="1400">
              <a:solidFill>
                <a:schemeClr val="dk1"/>
              </a:solidFill>
            </a:endParaRPr>
          </a:p>
          <a:p>
            <a:pPr marL="0" lvl="0" indent="0" algn="l" rtl="0">
              <a:lnSpc>
                <a:spcPct val="95000"/>
              </a:lnSpc>
              <a:spcBef>
                <a:spcPts val="0"/>
              </a:spcBef>
              <a:spcAft>
                <a:spcPts val="0"/>
              </a:spcAft>
              <a:buNone/>
            </a:pPr>
            <a:endParaRPr sz="1400">
              <a:solidFill>
                <a:schemeClr val="dk1"/>
              </a:solidFill>
            </a:endParaRPr>
          </a:p>
          <a:p>
            <a:pPr marL="0" lvl="0" indent="0" algn="l" rtl="0">
              <a:lnSpc>
                <a:spcPct val="95000"/>
              </a:lnSpc>
              <a:spcBef>
                <a:spcPts val="0"/>
              </a:spcBef>
              <a:spcAft>
                <a:spcPts val="0"/>
              </a:spcAft>
              <a:buNone/>
            </a:pPr>
            <a:r>
              <a:rPr lang="en-GB" sz="1400">
                <a:solidFill>
                  <a:schemeClr val="dk1"/>
                </a:solidFill>
              </a:rPr>
              <a:t>What theologies are we engaging? With whom are we reading? Theologising?</a:t>
            </a:r>
            <a:endParaRPr sz="1400">
              <a:solidFill>
                <a:schemeClr val="dk1"/>
              </a:solidFill>
            </a:endParaRPr>
          </a:p>
          <a:p>
            <a:pPr marL="0" lvl="0" indent="0" algn="l" rtl="0">
              <a:lnSpc>
                <a:spcPct val="95000"/>
              </a:lnSpc>
              <a:spcBef>
                <a:spcPts val="0"/>
              </a:spcBef>
              <a:spcAft>
                <a:spcPts val="0"/>
              </a:spcAft>
              <a:buNone/>
            </a:pPr>
            <a:endParaRPr sz="1400">
              <a:solidFill>
                <a:schemeClr val="dk1"/>
              </a:solidFill>
            </a:endParaRPr>
          </a:p>
          <a:p>
            <a:pPr marL="0" lvl="0" indent="0" algn="l" rtl="0">
              <a:lnSpc>
                <a:spcPct val="95000"/>
              </a:lnSpc>
              <a:spcBef>
                <a:spcPts val="0"/>
              </a:spcBef>
              <a:spcAft>
                <a:spcPts val="0"/>
              </a:spcAft>
              <a:buClr>
                <a:schemeClr val="dk1"/>
              </a:buClr>
              <a:buSzPts val="1100"/>
              <a:buFont typeface="Arial"/>
              <a:buNone/>
            </a:pPr>
            <a:r>
              <a:rPr lang="en-GB" sz="1400">
                <a:solidFill>
                  <a:schemeClr val="dk1"/>
                </a:solidFill>
              </a:rPr>
              <a:t>Is there a step for me to take …. TODAY?</a:t>
            </a:r>
            <a:endParaRPr sz="1400">
              <a:solidFill>
                <a:schemeClr val="dk1"/>
              </a:solidFill>
            </a:endParaRPr>
          </a:p>
          <a:p>
            <a:pPr marL="0" lvl="0" indent="0" algn="l" rtl="0">
              <a:lnSpc>
                <a:spcPct val="95000"/>
              </a:lnSpc>
              <a:spcBef>
                <a:spcPts val="0"/>
              </a:spcBef>
              <a:spcAft>
                <a:spcPts val="0"/>
              </a:spcAft>
              <a:buClr>
                <a:schemeClr val="dk1"/>
              </a:buClr>
              <a:buSzPts val="1100"/>
              <a:buFont typeface="Arial"/>
              <a:buNone/>
            </a:pPr>
            <a:endParaRPr sz="1400">
              <a:solidFill>
                <a:schemeClr val="dk1"/>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56"/>
          <p:cNvSpPr txBox="1">
            <a:spLocks noGrp="1"/>
          </p:cNvSpPr>
          <p:nvPr>
            <p:ph type="title"/>
          </p:nvPr>
        </p:nvSpPr>
        <p:spPr>
          <a:xfrm>
            <a:off x="311700" y="445025"/>
            <a:ext cx="8520600" cy="4350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SzPct val="46698"/>
              <a:buNone/>
            </a:pPr>
            <a:r>
              <a:rPr lang="en-GB" sz="2120"/>
              <a:t>Links/ Contacts</a:t>
            </a:r>
            <a:endParaRPr sz="2120"/>
          </a:p>
        </p:txBody>
      </p:sp>
      <p:sp>
        <p:nvSpPr>
          <p:cNvPr id="340" name="Google Shape;340;p56"/>
          <p:cNvSpPr txBox="1">
            <a:spLocks noGrp="1"/>
          </p:cNvSpPr>
          <p:nvPr>
            <p:ph type="body" idx="1"/>
          </p:nvPr>
        </p:nvSpPr>
        <p:spPr>
          <a:xfrm>
            <a:off x="311700" y="941950"/>
            <a:ext cx="8520600" cy="3928800"/>
          </a:xfrm>
          <a:prstGeom prst="rect">
            <a:avLst/>
          </a:prstGeom>
        </p:spPr>
        <p:txBody>
          <a:bodyPr spcFirstLastPara="1" wrap="square" lIns="91425" tIns="91425" rIns="91425" bIns="91425" anchor="t" anchorCtr="0">
            <a:noAutofit/>
          </a:bodyPr>
          <a:lstStyle/>
          <a:p>
            <a:pPr marL="0" lvl="0" indent="0" algn="l" rtl="0">
              <a:lnSpc>
                <a:spcPct val="95000"/>
              </a:lnSpc>
              <a:spcBef>
                <a:spcPts val="0"/>
              </a:spcBef>
              <a:spcAft>
                <a:spcPts val="0"/>
              </a:spcAft>
              <a:buSzPts val="440"/>
              <a:buNone/>
            </a:pPr>
            <a:r>
              <a:rPr lang="en-GB" sz="1120"/>
              <a:t>National Homeless Network - </a:t>
            </a:r>
            <a:r>
              <a:rPr lang="en-GB" sz="1120" u="sng">
                <a:solidFill>
                  <a:schemeClr val="hlink"/>
                </a:solidFill>
                <a:hlinkClick r:id="rId3"/>
              </a:rPr>
              <a:t>national-network@homeless.org.za</a:t>
            </a:r>
            <a:r>
              <a:rPr lang="en-GB" sz="1120"/>
              <a:t> - </a:t>
            </a:r>
            <a:r>
              <a:rPr lang="en-GB" sz="1120" u="sng">
                <a:solidFill>
                  <a:schemeClr val="hlink"/>
                </a:solidFill>
                <a:hlinkClick r:id="rId4"/>
              </a:rPr>
              <a:t>https://homeless.org.za/national-homeless-network/</a:t>
            </a:r>
            <a:r>
              <a:rPr lang="en-GB" sz="1120"/>
              <a:t> </a:t>
            </a:r>
            <a:endParaRPr sz="1120"/>
          </a:p>
          <a:p>
            <a:pPr marL="0" lvl="0" indent="0" algn="l" rtl="0">
              <a:lnSpc>
                <a:spcPct val="95000"/>
              </a:lnSpc>
              <a:spcBef>
                <a:spcPts val="1200"/>
              </a:spcBef>
              <a:spcAft>
                <a:spcPts val="0"/>
              </a:spcAft>
              <a:buSzPts val="440"/>
              <a:buNone/>
            </a:pPr>
            <a:r>
              <a:rPr lang="en-GB" sz="1120"/>
              <a:t>Resources on Homelessness in SA - </a:t>
            </a:r>
            <a:r>
              <a:rPr lang="en-GB" sz="1120" u="sng">
                <a:solidFill>
                  <a:schemeClr val="hlink"/>
                </a:solidFill>
                <a:hlinkClick r:id="rId5"/>
              </a:rPr>
              <a:t>https://www.research.centreforfaithandcommunity.co.za/research-repositories/pathways-out-of-homelessness-open-repository/</a:t>
            </a:r>
            <a:r>
              <a:rPr lang="en-GB" sz="1120"/>
              <a:t> </a:t>
            </a:r>
            <a:endParaRPr sz="1120"/>
          </a:p>
          <a:p>
            <a:pPr marL="0" lvl="0" indent="0" algn="l" rtl="0">
              <a:lnSpc>
                <a:spcPct val="95000"/>
              </a:lnSpc>
              <a:spcBef>
                <a:spcPts val="1200"/>
              </a:spcBef>
              <a:spcAft>
                <a:spcPts val="0"/>
              </a:spcAft>
              <a:buSzPts val="440"/>
              <a:buNone/>
            </a:pPr>
            <a:r>
              <a:rPr lang="en-GB" sz="1120"/>
              <a:t>Resources on Homelessness and COVID-19 - </a:t>
            </a:r>
            <a:r>
              <a:rPr lang="en-GB" sz="1120" u="sng">
                <a:solidFill>
                  <a:schemeClr val="hlink"/>
                </a:solidFill>
                <a:hlinkClick r:id="rId6"/>
              </a:rPr>
              <a:t>https://homelessnessandcovid-19.weebly.com/</a:t>
            </a:r>
            <a:r>
              <a:rPr lang="en-GB" sz="1120"/>
              <a:t> </a:t>
            </a:r>
            <a:endParaRPr sz="1120"/>
          </a:p>
          <a:p>
            <a:pPr marL="0" lvl="0" indent="0" algn="l" rtl="0">
              <a:lnSpc>
                <a:spcPct val="95000"/>
              </a:lnSpc>
              <a:spcBef>
                <a:spcPts val="1200"/>
              </a:spcBef>
              <a:spcAft>
                <a:spcPts val="0"/>
              </a:spcAft>
              <a:buSzPts val="440"/>
              <a:buNone/>
            </a:pPr>
            <a:r>
              <a:rPr lang="en-GB" sz="1120"/>
              <a:t>The Warehouse Trust - </a:t>
            </a:r>
            <a:r>
              <a:rPr lang="en-GB" sz="1120" u="sng">
                <a:solidFill>
                  <a:schemeClr val="hlink"/>
                </a:solidFill>
                <a:hlinkClick r:id="rId7"/>
              </a:rPr>
              <a:t>https://www.warehouse.org.za/</a:t>
            </a:r>
            <a:r>
              <a:rPr lang="en-GB" sz="1120"/>
              <a:t> </a:t>
            </a:r>
            <a:endParaRPr sz="1120"/>
          </a:p>
          <a:p>
            <a:pPr marL="0" lvl="0" indent="0" algn="l" rtl="0">
              <a:lnSpc>
                <a:spcPct val="95000"/>
              </a:lnSpc>
              <a:spcBef>
                <a:spcPts val="1200"/>
              </a:spcBef>
              <a:spcAft>
                <a:spcPts val="0"/>
              </a:spcAft>
              <a:buSzPts val="440"/>
              <a:buNone/>
            </a:pPr>
            <a:r>
              <a:rPr lang="en-GB" sz="1120"/>
              <a:t>Institute of Global Homelessness - </a:t>
            </a:r>
            <a:r>
              <a:rPr lang="en-GB" sz="1120" u="sng">
                <a:solidFill>
                  <a:schemeClr val="accent5"/>
                </a:solidFill>
                <a:hlinkClick r:id="rId8">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https://ighomelessness.org/</a:t>
            </a:r>
            <a:r>
              <a:rPr lang="en-GB" sz="1120"/>
              <a:t> </a:t>
            </a:r>
            <a:endParaRPr sz="1120"/>
          </a:p>
          <a:p>
            <a:pPr marL="0" lvl="0" indent="0" algn="l" rtl="0">
              <a:lnSpc>
                <a:spcPct val="95000"/>
              </a:lnSpc>
              <a:spcBef>
                <a:spcPts val="1200"/>
              </a:spcBef>
              <a:spcAft>
                <a:spcPts val="0"/>
              </a:spcAft>
              <a:buClr>
                <a:schemeClr val="dk1"/>
              </a:buClr>
              <a:buSzPts val="440"/>
              <a:buFont typeface="Arial"/>
              <a:buNone/>
            </a:pPr>
            <a:r>
              <a:rPr lang="en-GB" sz="1120"/>
              <a:t>The Inkathalo Conversations - </a:t>
            </a:r>
            <a:r>
              <a:rPr lang="en-GB" sz="1120" u="sng">
                <a:solidFill>
                  <a:schemeClr val="accent5"/>
                </a:solidFill>
                <a:hlinkClick r:id="rId9">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https://inkathaloconversations.co.za/</a:t>
            </a:r>
            <a:r>
              <a:rPr lang="en-GB" sz="1120"/>
              <a:t> </a:t>
            </a:r>
            <a:endParaRPr sz="1120"/>
          </a:p>
          <a:p>
            <a:pPr marL="0" lvl="0" indent="0" algn="l" rtl="0">
              <a:lnSpc>
                <a:spcPct val="95000"/>
              </a:lnSpc>
              <a:spcBef>
                <a:spcPts val="1200"/>
              </a:spcBef>
              <a:spcAft>
                <a:spcPts val="0"/>
              </a:spcAft>
              <a:buSzPts val="440"/>
              <a:buNone/>
            </a:pPr>
            <a:r>
              <a:rPr lang="en-GB" sz="1120"/>
              <a:t>Echo Youth Development - </a:t>
            </a:r>
            <a:r>
              <a:rPr lang="en-GB" sz="1120" u="sng">
                <a:solidFill>
                  <a:schemeClr val="hlink"/>
                </a:solidFill>
                <a:hlinkClick r:id="rId10"/>
              </a:rPr>
              <a:t>https://www.echoyouth.co.za/</a:t>
            </a:r>
            <a:endParaRPr sz="1120"/>
          </a:p>
          <a:p>
            <a:pPr marL="0" lvl="0" indent="0" algn="l" rtl="0">
              <a:lnSpc>
                <a:spcPct val="95000"/>
              </a:lnSpc>
              <a:spcBef>
                <a:spcPts val="1200"/>
              </a:spcBef>
              <a:spcAft>
                <a:spcPts val="0"/>
              </a:spcAft>
              <a:buSzPts val="440"/>
              <a:buNone/>
            </a:pPr>
            <a:r>
              <a:rPr lang="en-GB" sz="1120"/>
              <a:t>Tshwane Leadership Foundation - tlf.org.za </a:t>
            </a:r>
            <a:endParaRPr sz="1120"/>
          </a:p>
          <a:p>
            <a:pPr marL="0" lvl="0" indent="0" algn="l" rtl="0">
              <a:lnSpc>
                <a:spcPct val="95000"/>
              </a:lnSpc>
              <a:spcBef>
                <a:spcPts val="1200"/>
              </a:spcBef>
              <a:spcAft>
                <a:spcPts val="0"/>
              </a:spcAft>
              <a:buSzPts val="440"/>
              <a:buNone/>
            </a:pPr>
            <a:r>
              <a:rPr lang="en-GB" sz="1120"/>
              <a:t>Denis Hurley Centre - </a:t>
            </a:r>
            <a:r>
              <a:rPr lang="en-GB" sz="1120" u="sng">
                <a:solidFill>
                  <a:schemeClr val="hlink"/>
                </a:solidFill>
                <a:hlinkClick r:id="rId11"/>
              </a:rPr>
              <a:t>http://www.denishurleycentre.org/</a:t>
            </a:r>
            <a:endParaRPr sz="1120"/>
          </a:p>
          <a:p>
            <a:pPr marL="0" lvl="0" indent="0" algn="l" rtl="0">
              <a:lnSpc>
                <a:spcPct val="95000"/>
              </a:lnSpc>
              <a:spcBef>
                <a:spcPts val="1200"/>
              </a:spcBef>
              <a:spcAft>
                <a:spcPts val="0"/>
              </a:spcAft>
              <a:buSzPts val="440"/>
              <a:buNone/>
            </a:pPr>
            <a:r>
              <a:rPr lang="en-GB" sz="1120"/>
              <a:t>St Peter’s Church Mowbray Thursday Dinners</a:t>
            </a:r>
            <a:endParaRPr sz="1120"/>
          </a:p>
          <a:p>
            <a:pPr marL="0" lvl="0" indent="0" algn="l" rtl="0">
              <a:lnSpc>
                <a:spcPct val="95000"/>
              </a:lnSpc>
              <a:spcBef>
                <a:spcPts val="1200"/>
              </a:spcBef>
              <a:spcAft>
                <a:spcPts val="1200"/>
              </a:spcAft>
              <a:buSzPts val="440"/>
              <a:buNone/>
            </a:pPr>
            <a:r>
              <a:rPr lang="en-GB" sz="1120"/>
              <a:t>New Hope SA - </a:t>
            </a:r>
            <a:r>
              <a:rPr lang="en-GB" sz="1120" u="sng">
                <a:solidFill>
                  <a:schemeClr val="hlink"/>
                </a:solidFill>
                <a:hlinkClick r:id="rId12"/>
              </a:rPr>
              <a:t>https://www.newhopesa.org/</a:t>
            </a:r>
            <a:r>
              <a:rPr lang="en-GB" sz="1120"/>
              <a:t> </a:t>
            </a:r>
            <a:endParaRPr sz="112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57"/>
          <p:cNvSpPr txBox="1">
            <a:spLocks noGrp="1"/>
          </p:cNvSpPr>
          <p:nvPr>
            <p:ph type="title"/>
          </p:nvPr>
        </p:nvSpPr>
        <p:spPr>
          <a:xfrm>
            <a:off x="311700" y="445025"/>
            <a:ext cx="8520600" cy="4350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GB" sz="4000">
                <a:solidFill>
                  <a:srgbClr val="777777"/>
                </a:solidFill>
              </a:rPr>
              <a:t>May God bless you </a:t>
            </a:r>
            <a:endParaRPr sz="4000">
              <a:solidFill>
                <a:srgbClr val="777777"/>
              </a:solidFill>
            </a:endParaRPr>
          </a:p>
          <a:p>
            <a:pPr marL="0" lvl="0" indent="0" algn="ctr" rtl="0">
              <a:spcBef>
                <a:spcPts val="0"/>
              </a:spcBef>
              <a:spcAft>
                <a:spcPts val="0"/>
              </a:spcAft>
              <a:buClr>
                <a:schemeClr val="dk1"/>
              </a:buClr>
              <a:buSzPts val="1100"/>
              <a:buFont typeface="Arial"/>
              <a:buNone/>
            </a:pPr>
            <a:r>
              <a:rPr lang="en-GB" sz="4000">
                <a:solidFill>
                  <a:srgbClr val="777777"/>
                </a:solidFill>
              </a:rPr>
              <a:t>with a restless </a:t>
            </a:r>
            <a:r>
              <a:rPr lang="en-GB" sz="4000" b="1" i="1">
                <a:solidFill>
                  <a:srgbClr val="777777"/>
                </a:solidFill>
              </a:rPr>
              <a:t>discomfort</a:t>
            </a:r>
            <a:endParaRPr sz="4000" b="1" i="1">
              <a:solidFill>
                <a:srgbClr val="777777"/>
              </a:solidFill>
            </a:endParaRPr>
          </a:p>
          <a:p>
            <a:pPr marL="0" lvl="0" indent="0" algn="ctr" rtl="0">
              <a:spcBef>
                <a:spcPts val="0"/>
              </a:spcBef>
              <a:spcAft>
                <a:spcPts val="0"/>
              </a:spcAft>
              <a:buNone/>
            </a:pPr>
            <a:r>
              <a:rPr lang="en-GB" sz="4000">
                <a:solidFill>
                  <a:srgbClr val="777777"/>
                </a:solidFill>
              </a:rPr>
              <a:t>about easy answers, half-truths, </a:t>
            </a:r>
            <a:endParaRPr sz="4000">
              <a:solidFill>
                <a:srgbClr val="777777"/>
              </a:solidFill>
            </a:endParaRPr>
          </a:p>
          <a:p>
            <a:pPr marL="0" lvl="0" indent="0" algn="ctr" rtl="0">
              <a:spcBef>
                <a:spcPts val="0"/>
              </a:spcBef>
              <a:spcAft>
                <a:spcPts val="0"/>
              </a:spcAft>
              <a:buClr>
                <a:schemeClr val="dk1"/>
              </a:buClr>
              <a:buSzPts val="1100"/>
              <a:buFont typeface="Arial"/>
              <a:buNone/>
            </a:pPr>
            <a:r>
              <a:rPr lang="en-GB" sz="4000">
                <a:solidFill>
                  <a:srgbClr val="777777"/>
                </a:solidFill>
              </a:rPr>
              <a:t>and superficial relationships,</a:t>
            </a:r>
            <a:endParaRPr sz="4000">
              <a:solidFill>
                <a:srgbClr val="777777"/>
              </a:solidFill>
            </a:endParaRPr>
          </a:p>
          <a:p>
            <a:pPr marL="0" lvl="0" indent="0" algn="ctr" rtl="0">
              <a:spcBef>
                <a:spcPts val="0"/>
              </a:spcBef>
              <a:spcAft>
                <a:spcPts val="0"/>
              </a:spcAft>
              <a:buNone/>
            </a:pPr>
            <a:r>
              <a:rPr lang="en-GB" sz="4000">
                <a:solidFill>
                  <a:srgbClr val="777777"/>
                </a:solidFill>
              </a:rPr>
              <a:t>so that you may seek truth boldly </a:t>
            </a:r>
            <a:endParaRPr sz="4000">
              <a:solidFill>
                <a:srgbClr val="777777"/>
              </a:solidFill>
            </a:endParaRPr>
          </a:p>
          <a:p>
            <a:pPr marL="0" lvl="0" indent="0" algn="ctr" rtl="0">
              <a:spcBef>
                <a:spcPts val="0"/>
              </a:spcBef>
              <a:spcAft>
                <a:spcPts val="0"/>
              </a:spcAft>
              <a:buClr>
                <a:schemeClr val="dk1"/>
              </a:buClr>
              <a:buSzPts val="1100"/>
              <a:buFont typeface="Arial"/>
              <a:buNone/>
            </a:pPr>
            <a:r>
              <a:rPr lang="en-GB" sz="4000">
                <a:solidFill>
                  <a:srgbClr val="777777"/>
                </a:solidFill>
              </a:rPr>
              <a:t>and love deep within your heart.</a:t>
            </a:r>
            <a:endParaRPr sz="400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58"/>
          <p:cNvSpPr txBox="1">
            <a:spLocks noGrp="1"/>
          </p:cNvSpPr>
          <p:nvPr>
            <p:ph type="title"/>
          </p:nvPr>
        </p:nvSpPr>
        <p:spPr>
          <a:xfrm>
            <a:off x="311700" y="445025"/>
            <a:ext cx="8520600" cy="435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sz="4000">
                <a:solidFill>
                  <a:srgbClr val="777777"/>
                </a:solidFill>
              </a:rPr>
              <a:t>May God bless you </a:t>
            </a:r>
            <a:endParaRPr sz="4000">
              <a:solidFill>
                <a:srgbClr val="777777"/>
              </a:solidFill>
            </a:endParaRPr>
          </a:p>
          <a:p>
            <a:pPr marL="0" lvl="0" indent="0" algn="ctr" rtl="0">
              <a:spcBef>
                <a:spcPts val="0"/>
              </a:spcBef>
              <a:spcAft>
                <a:spcPts val="0"/>
              </a:spcAft>
              <a:buNone/>
            </a:pPr>
            <a:r>
              <a:rPr lang="en-GB" sz="4000">
                <a:solidFill>
                  <a:srgbClr val="777777"/>
                </a:solidFill>
              </a:rPr>
              <a:t>with holy </a:t>
            </a:r>
            <a:r>
              <a:rPr lang="en-GB" sz="4000" b="1" i="1">
                <a:solidFill>
                  <a:srgbClr val="777777"/>
                </a:solidFill>
              </a:rPr>
              <a:t>anger </a:t>
            </a:r>
            <a:endParaRPr sz="4000" b="1" i="1">
              <a:solidFill>
                <a:srgbClr val="777777"/>
              </a:solidFill>
            </a:endParaRPr>
          </a:p>
          <a:p>
            <a:pPr marL="0" lvl="0" indent="0" algn="ctr" rtl="0">
              <a:spcBef>
                <a:spcPts val="0"/>
              </a:spcBef>
              <a:spcAft>
                <a:spcPts val="0"/>
              </a:spcAft>
              <a:buClr>
                <a:schemeClr val="dk1"/>
              </a:buClr>
              <a:buSzPts val="1100"/>
              <a:buFont typeface="Arial"/>
              <a:buNone/>
            </a:pPr>
            <a:r>
              <a:rPr lang="en-GB" sz="4000">
                <a:solidFill>
                  <a:srgbClr val="777777"/>
                </a:solidFill>
              </a:rPr>
              <a:t>at injustice, oppression, and exploitation of people,</a:t>
            </a:r>
            <a:endParaRPr sz="4000">
              <a:solidFill>
                <a:srgbClr val="777777"/>
              </a:solidFill>
            </a:endParaRPr>
          </a:p>
          <a:p>
            <a:pPr marL="0" lvl="0" indent="0" algn="ctr" rtl="0">
              <a:spcBef>
                <a:spcPts val="0"/>
              </a:spcBef>
              <a:spcAft>
                <a:spcPts val="0"/>
              </a:spcAft>
              <a:buNone/>
            </a:pPr>
            <a:r>
              <a:rPr lang="en-GB" sz="4000">
                <a:solidFill>
                  <a:srgbClr val="777777"/>
                </a:solidFill>
              </a:rPr>
              <a:t>so that you may tirelessly work for justice, freedom, and peace among all people.</a:t>
            </a:r>
            <a:endParaRPr sz="400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59"/>
          <p:cNvSpPr txBox="1">
            <a:spLocks noGrp="1"/>
          </p:cNvSpPr>
          <p:nvPr>
            <p:ph type="title"/>
          </p:nvPr>
        </p:nvSpPr>
        <p:spPr>
          <a:xfrm>
            <a:off x="311700" y="445025"/>
            <a:ext cx="8520600" cy="435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sz="4000">
                <a:solidFill>
                  <a:srgbClr val="777777"/>
                </a:solidFill>
              </a:rPr>
              <a:t>May God bless you </a:t>
            </a:r>
            <a:endParaRPr sz="4000">
              <a:solidFill>
                <a:srgbClr val="777777"/>
              </a:solidFill>
            </a:endParaRPr>
          </a:p>
          <a:p>
            <a:pPr marL="0" lvl="0" indent="0" algn="ctr" rtl="0">
              <a:spcBef>
                <a:spcPts val="0"/>
              </a:spcBef>
              <a:spcAft>
                <a:spcPts val="0"/>
              </a:spcAft>
              <a:buNone/>
            </a:pPr>
            <a:r>
              <a:rPr lang="en-GB" sz="4000">
                <a:solidFill>
                  <a:srgbClr val="777777"/>
                </a:solidFill>
              </a:rPr>
              <a:t>with the gift of </a:t>
            </a:r>
            <a:r>
              <a:rPr lang="en-GB" sz="4000" b="1" i="1">
                <a:solidFill>
                  <a:srgbClr val="777777"/>
                </a:solidFill>
              </a:rPr>
              <a:t>tears </a:t>
            </a:r>
            <a:r>
              <a:rPr lang="en-GB" sz="4000">
                <a:solidFill>
                  <a:srgbClr val="777777"/>
                </a:solidFill>
              </a:rPr>
              <a:t>to shed for those who suffer from pain, rejection, starvation, or the loss of all that they cherish, so that you may reach out your hand to comfort them and transform their pain into joy.</a:t>
            </a:r>
            <a:endParaRPr sz="400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60"/>
          <p:cNvSpPr txBox="1">
            <a:spLocks noGrp="1"/>
          </p:cNvSpPr>
          <p:nvPr>
            <p:ph type="title"/>
          </p:nvPr>
        </p:nvSpPr>
        <p:spPr>
          <a:xfrm>
            <a:off x="311700" y="445025"/>
            <a:ext cx="8520600" cy="435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sz="4000">
                <a:solidFill>
                  <a:srgbClr val="777777"/>
                </a:solidFill>
              </a:rPr>
              <a:t>May God bless you </a:t>
            </a:r>
            <a:endParaRPr sz="4000">
              <a:solidFill>
                <a:srgbClr val="777777"/>
              </a:solidFill>
            </a:endParaRPr>
          </a:p>
          <a:p>
            <a:pPr marL="0" lvl="0" indent="0" algn="ctr" rtl="0">
              <a:spcBef>
                <a:spcPts val="0"/>
              </a:spcBef>
              <a:spcAft>
                <a:spcPts val="0"/>
              </a:spcAft>
              <a:buClr>
                <a:schemeClr val="dk1"/>
              </a:buClr>
              <a:buSzPts val="1100"/>
              <a:buFont typeface="Arial"/>
              <a:buNone/>
            </a:pPr>
            <a:r>
              <a:rPr lang="en-GB" sz="4000">
                <a:solidFill>
                  <a:srgbClr val="777777"/>
                </a:solidFill>
              </a:rPr>
              <a:t>with enough </a:t>
            </a:r>
            <a:r>
              <a:rPr lang="en-GB" sz="4000" b="1" i="1">
                <a:solidFill>
                  <a:srgbClr val="777777"/>
                </a:solidFill>
              </a:rPr>
              <a:t>foolishness</a:t>
            </a:r>
            <a:endParaRPr sz="4000" b="1" i="1">
              <a:solidFill>
                <a:srgbClr val="777777"/>
              </a:solidFill>
            </a:endParaRPr>
          </a:p>
          <a:p>
            <a:pPr marL="0" lvl="0" indent="0" algn="ctr" rtl="0">
              <a:spcBef>
                <a:spcPts val="0"/>
              </a:spcBef>
              <a:spcAft>
                <a:spcPts val="0"/>
              </a:spcAft>
              <a:buClr>
                <a:schemeClr val="dk1"/>
              </a:buClr>
              <a:buSzPts val="1100"/>
              <a:buFont typeface="Arial"/>
              <a:buNone/>
            </a:pPr>
            <a:r>
              <a:rPr lang="en-GB" sz="4000">
                <a:solidFill>
                  <a:srgbClr val="777777"/>
                </a:solidFill>
              </a:rPr>
              <a:t>to believe that you really can make a difference in this world,</a:t>
            </a:r>
            <a:endParaRPr sz="4000">
              <a:solidFill>
                <a:srgbClr val="777777"/>
              </a:solidFill>
            </a:endParaRPr>
          </a:p>
          <a:p>
            <a:pPr marL="0" lvl="0" indent="0" algn="ctr" rtl="0">
              <a:spcBef>
                <a:spcPts val="0"/>
              </a:spcBef>
              <a:spcAft>
                <a:spcPts val="0"/>
              </a:spcAft>
              <a:buClr>
                <a:schemeClr val="dk1"/>
              </a:buClr>
              <a:buSzPts val="1100"/>
              <a:buFont typeface="Arial"/>
              <a:buNone/>
            </a:pPr>
            <a:r>
              <a:rPr lang="en-GB" sz="4000">
                <a:solidFill>
                  <a:srgbClr val="777777"/>
                </a:solidFill>
              </a:rPr>
              <a:t>so that you are able, with God’s grace, to do what others claim cannot be done. </a:t>
            </a:r>
            <a:r>
              <a:rPr lang="en-GB" sz="4000" b="1" i="1">
                <a:solidFill>
                  <a:srgbClr val="777777"/>
                </a:solidFill>
              </a:rPr>
              <a:t>Amen</a:t>
            </a:r>
            <a:endParaRPr sz="4000" b="1" i="1"/>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pic>
        <p:nvPicPr>
          <p:cNvPr id="80" name="Google Shape;80;p17"/>
          <p:cNvPicPr preferRelativeResize="0"/>
          <p:nvPr/>
        </p:nvPicPr>
        <p:blipFill>
          <a:blip r:embed="rId3">
            <a:alphaModFix/>
          </a:blip>
          <a:stretch>
            <a:fillRect/>
          </a:stretch>
        </p:blipFill>
        <p:spPr>
          <a:xfrm>
            <a:off x="3385780" y="0"/>
            <a:ext cx="2372439" cy="51435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852056"/>
            <a:ext cx="8520600" cy="1257300"/>
          </a:xfrm>
        </p:spPr>
        <p:txBody>
          <a:bodyPr>
            <a:normAutofit fontScale="90000"/>
          </a:bodyPr>
          <a:lstStyle/>
          <a:p>
            <a:pPr lvl="0"/>
            <a:r>
              <a:rPr lang="en-US" dirty="0"/>
              <a:t>“Your stories” …</a:t>
            </a:r>
            <a:br>
              <a:rPr lang="en-US" dirty="0"/>
            </a:br>
            <a:r>
              <a:rPr lang="en-US" dirty="0"/>
              <a:t>Small group </a:t>
            </a:r>
            <a:r>
              <a:rPr lang="en-US" dirty="0" smtClean="0"/>
              <a:t>discussions</a:t>
            </a:r>
            <a:br>
              <a:rPr lang="en-US" dirty="0" smtClean="0"/>
            </a:br>
            <a:endParaRPr lang="en-ZA" dirty="0"/>
          </a:p>
        </p:txBody>
      </p:sp>
      <p:sp>
        <p:nvSpPr>
          <p:cNvPr id="3" name="Rectangle 2"/>
          <p:cNvSpPr/>
          <p:nvPr/>
        </p:nvSpPr>
        <p:spPr>
          <a:xfrm>
            <a:off x="685800" y="2286000"/>
            <a:ext cx="7834744" cy="1938992"/>
          </a:xfrm>
          <a:prstGeom prst="rect">
            <a:avLst/>
          </a:prstGeom>
        </p:spPr>
        <p:txBody>
          <a:bodyPr wrap="square">
            <a:spAutoFit/>
          </a:bodyPr>
          <a:lstStyle/>
          <a:p>
            <a:pPr lvl="0" algn="ctr"/>
            <a:r>
              <a:rPr lang="en-US" sz="2400" dirty="0"/>
              <a:t>20 minutes </a:t>
            </a:r>
          </a:p>
          <a:p>
            <a:pPr lvl="0" algn="ctr"/>
            <a:endParaRPr lang="en-US" sz="2400" dirty="0"/>
          </a:p>
          <a:p>
            <a:pPr lvl="0" algn="ctr"/>
            <a:r>
              <a:rPr lang="en-US" sz="2400" dirty="0"/>
              <a:t>There will be three breakout groups and each one will have one of the facilitators in the group to lead the conversation</a:t>
            </a:r>
          </a:p>
        </p:txBody>
      </p:sp>
    </p:spTree>
    <p:extLst>
      <p:ext uri="{BB962C8B-B14F-4D97-AF65-F5344CB8AC3E}">
        <p14:creationId xmlns:p14="http://schemas.microsoft.com/office/powerpoint/2010/main" val="40025592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9"/>
          <p:cNvSpPr txBox="1">
            <a:spLocks noGrp="1"/>
          </p:cNvSpPr>
          <p:nvPr>
            <p:ph type="ctrTitle"/>
          </p:nvPr>
        </p:nvSpPr>
        <p:spPr>
          <a:xfrm>
            <a:off x="311700" y="744575"/>
            <a:ext cx="8520600" cy="941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GB" sz="4100"/>
              <a:t>Feedback from discussion groups </a:t>
            </a:r>
            <a:endParaRPr sz="4100"/>
          </a:p>
        </p:txBody>
      </p:sp>
      <p:sp>
        <p:nvSpPr>
          <p:cNvPr id="92" name="Google Shape;92;p19"/>
          <p:cNvSpPr txBox="1">
            <a:spLocks noGrp="1"/>
          </p:cNvSpPr>
          <p:nvPr>
            <p:ph type="subTitle" idx="1"/>
          </p:nvPr>
        </p:nvSpPr>
        <p:spPr>
          <a:xfrm>
            <a:off x="311700" y="1958250"/>
            <a:ext cx="8520600" cy="25407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GB"/>
              <a:t>Sharing the quality (not the quantity!) of our conversations</a:t>
            </a:r>
            <a:endParaRPr/>
          </a:p>
          <a:p>
            <a:pPr marL="0" lvl="0" indent="0" algn="ctr" rtl="0">
              <a:spcBef>
                <a:spcPts val="0"/>
              </a:spcBef>
              <a:spcAft>
                <a:spcPts val="0"/>
              </a:spcAft>
              <a:buNone/>
            </a:pPr>
            <a:endParaRPr/>
          </a:p>
          <a:p>
            <a:pPr marL="0" lvl="0" indent="0" algn="ctr" rtl="0">
              <a:spcBef>
                <a:spcPts val="0"/>
              </a:spcBef>
              <a:spcAft>
                <a:spcPts val="0"/>
              </a:spcAft>
              <a:buNone/>
            </a:pPr>
            <a:r>
              <a:rPr lang="en-GB"/>
              <a:t> </a:t>
            </a:r>
            <a:r>
              <a:rPr lang="en-GB" sz="1800"/>
              <a:t>What have you heard from other participants during the breakaway rooms?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20"/>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GB" sz="3866"/>
              <a:t>“Our stories” … </a:t>
            </a:r>
            <a:endParaRPr sz="3866"/>
          </a:p>
          <a:p>
            <a:pPr marL="0" lvl="0" indent="0" algn="ctr" rtl="0">
              <a:spcBef>
                <a:spcPts val="0"/>
              </a:spcBef>
              <a:spcAft>
                <a:spcPts val="0"/>
              </a:spcAft>
              <a:buNone/>
            </a:pPr>
            <a:r>
              <a:rPr lang="en-GB" sz="3866"/>
              <a:t>2020, churches, home and homelessnes, safe spaces?</a:t>
            </a:r>
            <a:r>
              <a:rPr lang="en-GB"/>
              <a:t>  </a:t>
            </a:r>
            <a:endParaRPr/>
          </a:p>
        </p:txBody>
      </p:sp>
      <p:sp>
        <p:nvSpPr>
          <p:cNvPr id="98" name="Google Shape;98;p20"/>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GB"/>
              <a:t>… from Cape Town, Tshwane and beyond</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endParaRPr sz="4420" b="1">
              <a:solidFill>
                <a:srgbClr val="666666"/>
              </a:solidFill>
            </a:endParaRPr>
          </a:p>
          <a:p>
            <a:pPr marL="0" lvl="0" indent="0" algn="ctr" rtl="0">
              <a:spcBef>
                <a:spcPts val="0"/>
              </a:spcBef>
              <a:spcAft>
                <a:spcPts val="0"/>
              </a:spcAft>
              <a:buSzPts val="990"/>
              <a:buNone/>
            </a:pPr>
            <a:r>
              <a:rPr lang="en-GB" sz="4420" b="1">
                <a:solidFill>
                  <a:srgbClr val="666666"/>
                </a:solidFill>
              </a:rPr>
              <a:t>Churches as safe spaces … “just imagine” </a:t>
            </a:r>
            <a:endParaRPr sz="4420" b="1">
              <a:solidFill>
                <a:srgbClr val="666666"/>
              </a:solidFill>
            </a:endParaRPr>
          </a:p>
        </p:txBody>
      </p:sp>
      <p:sp>
        <p:nvSpPr>
          <p:cNvPr id="104" name="Google Shape;104;p2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a:p>
            <a:pPr marL="0" lvl="0" indent="0" algn="ctr" rtl="0">
              <a:spcBef>
                <a:spcPts val="1200"/>
              </a:spcBef>
              <a:spcAft>
                <a:spcPts val="0"/>
              </a:spcAft>
              <a:buNone/>
            </a:pPr>
            <a:endParaRPr/>
          </a:p>
          <a:p>
            <a:pPr marL="0" lvl="0" indent="0" algn="ctr" rtl="0">
              <a:spcBef>
                <a:spcPts val="1200"/>
              </a:spcBef>
              <a:spcAft>
                <a:spcPts val="0"/>
              </a:spcAft>
              <a:buNone/>
            </a:pPr>
            <a:endParaRPr/>
          </a:p>
          <a:p>
            <a:pPr marL="0" lvl="0" indent="0" algn="ctr" rtl="0">
              <a:spcBef>
                <a:spcPts val="1200"/>
              </a:spcBef>
              <a:spcAft>
                <a:spcPts val="0"/>
              </a:spcAft>
              <a:buNone/>
            </a:pPr>
            <a:endParaRPr sz="2700"/>
          </a:p>
          <a:p>
            <a:pPr marL="0" lvl="0" indent="0" algn="ctr" rtl="0">
              <a:spcBef>
                <a:spcPts val="1200"/>
              </a:spcBef>
              <a:spcAft>
                <a:spcPts val="0"/>
              </a:spcAft>
              <a:buNone/>
            </a:pPr>
            <a:r>
              <a:rPr lang="en-GB" sz="2700"/>
              <a:t>Reflections from Cape Town and beyond </a:t>
            </a:r>
            <a:endParaRPr sz="2700"/>
          </a:p>
          <a:p>
            <a:pPr marL="0" lvl="0" indent="0" algn="ctr" rtl="0">
              <a:spcBef>
                <a:spcPts val="1200"/>
              </a:spcBef>
              <a:spcAft>
                <a:spcPts val="0"/>
              </a:spcAft>
              <a:buNone/>
            </a:pPr>
            <a:r>
              <a:rPr lang="en-GB"/>
              <a:t>Caroline Powell</a:t>
            </a:r>
            <a:endParaRPr/>
          </a:p>
          <a:p>
            <a:pPr marL="0" lvl="0" indent="0" algn="l" rtl="0">
              <a:spcBef>
                <a:spcPts val="1200"/>
              </a:spcBef>
              <a:spcAft>
                <a:spcPts val="1200"/>
              </a:spcAft>
              <a:buNone/>
            </a:pPr>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TotalTime>
  <Words>1034</Words>
  <Application>Microsoft Office PowerPoint</Application>
  <PresentationFormat>On-screen Show (16:9)</PresentationFormat>
  <Paragraphs>161</Paragraphs>
  <Slides>48</Slides>
  <Notes>47</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48</vt:i4>
      </vt:variant>
    </vt:vector>
  </HeadingPairs>
  <TitlesOfParts>
    <vt:vector size="51" baseType="lpstr">
      <vt:lpstr>Arial</vt:lpstr>
      <vt:lpstr>Calibri</vt:lpstr>
      <vt:lpstr>Simple Light</vt:lpstr>
      <vt:lpstr>                 </vt:lpstr>
      <vt:lpstr>Welcome!</vt:lpstr>
      <vt:lpstr> Flow of the workshop:  Session 1: “Your stories” … in discussion groups and reflected back to the whole group  Session 2: “Our stories”... from Cape Town, Tshwane and beyond  Session 3: Reflection on the all the stories … noticing themes, synergies, disconnects, possibilities Session 4: looking ahead  </vt:lpstr>
      <vt:lpstr>Are you ready to participate?</vt:lpstr>
      <vt:lpstr>PowerPoint Presentation</vt:lpstr>
      <vt:lpstr>“Your stories” … Small group discussions </vt:lpstr>
      <vt:lpstr>Feedback from discussion groups </vt:lpstr>
      <vt:lpstr>“Our stories” …  2020, churches, home and homelessnes, safe spaces?  </vt:lpstr>
      <vt:lpstr> Churches as safe spaces … “just imagine”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Genesis 1 v 26-27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time to reflect … think of the stories your heard in your discussion groups, from biblical texts, and from churches across South Africa    </vt:lpstr>
      <vt:lpstr>Going Forward  … what next? What now?</vt:lpstr>
      <vt:lpstr>Links/ Contacts</vt:lpstr>
      <vt:lpstr>May God bless you  with a restless discomfort about easy answers, half-truths,  and superficial relationships, so that you may seek truth boldly  and love deep within your heart.</vt:lpstr>
      <vt:lpstr>May God bless you  with holy anger  at injustice, oppression, and exploitation of people, so that you may tirelessly work for justice, freedom, and peace among all people.</vt:lpstr>
      <vt:lpstr>May God bless you  with the gift of tears to shed for those who suffer from pain, rejection, starvation, or the loss of all that they cherish, so that you may reach out your hand to comfort them and transform their pain into joy.</vt:lpstr>
      <vt:lpstr>May God bless you  with enough foolishness to believe that you really can make a difference in this world, so that you are able, with God’s grace, to do what others claim cannot be done. Amen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user</dc:creator>
  <cp:lastModifiedBy>user</cp:lastModifiedBy>
  <cp:revision>3</cp:revision>
  <dcterms:modified xsi:type="dcterms:W3CDTF">2026-02-04T17:52:20Z</dcterms:modified>
</cp:coreProperties>
</file>